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46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66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3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69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4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2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1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84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0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15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79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EDC8-C51A-4874-BE81-26A99CF60F23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9A9512-42B5-4755-BCCB-30172BC1443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3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ttymusic.com/streaminginfo" TargetMode="External"/><Relationship Id="rId3" Type="http://schemas.openxmlformats.org/officeDocument/2006/relationships/hyperlink" Target="https://www.resoundworship.org/blog/licensing-explained-for-streaming-worship-songs-the" TargetMode="External"/><Relationship Id="rId7" Type="http://schemas.openxmlformats.org/officeDocument/2006/relationships/hyperlink" Target="https://www.resoundworship.org/" TargetMode="External"/><Relationship Id="rId2" Type="http://schemas.openxmlformats.org/officeDocument/2006/relationships/hyperlink" Target="https://www.lawandreligionuk.com/2020/03/17/streaming-church-services-an-updated-guide-to-copyright-and-religio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davids.churchinwales.org.uk/en/resources/hymns-accompaniments/" TargetMode="External"/><Relationship Id="rId5" Type="http://schemas.openxmlformats.org/officeDocument/2006/relationships/hyperlink" Target="https://www.prsformusic.com/licences/using-music-online/limited-online-music-licence" TargetMode="External"/><Relationship Id="rId4" Type="http://schemas.openxmlformats.org/officeDocument/2006/relationships/hyperlink" Target="https://uk.ccli.com/copyright-licences/#church-licen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C0DF-6AAC-4F3E-AC7B-486DBE096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97638"/>
            <a:ext cx="9144000" cy="96137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ill Sans MT" panose="020B0502020104020203" pitchFamily="34" charset="0"/>
              </a:rPr>
              <a:t>Online Streaming</a:t>
            </a:r>
            <a:br>
              <a:rPr lang="en-US" sz="3200" dirty="0">
                <a:latin typeface="Gill Sans MT" panose="020B0502020104020203" pitchFamily="34" charset="0"/>
              </a:rPr>
            </a:br>
            <a:r>
              <a:rPr lang="en-US" sz="3200" dirty="0">
                <a:latin typeface="Gill Sans MT" panose="020B0502020104020203" pitchFamily="34" charset="0"/>
              </a:rPr>
              <a:t>Copyright – Rights and </a:t>
            </a:r>
            <a:r>
              <a:rPr lang="en-US" sz="3200" dirty="0" err="1">
                <a:latin typeface="Gill Sans MT" panose="020B0502020104020203" pitchFamily="34" charset="0"/>
              </a:rPr>
              <a:t>Licences</a:t>
            </a:r>
            <a:endParaRPr lang="en-GB" sz="3200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F2DA89-B67F-41CE-9FA1-3017C289A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28828"/>
              </p:ext>
            </p:extLst>
          </p:nvPr>
        </p:nvGraphicFramePr>
        <p:xfrm>
          <a:off x="1434518" y="1502888"/>
          <a:ext cx="9555060" cy="447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930">
                  <a:extLst>
                    <a:ext uri="{9D8B030D-6E8A-4147-A177-3AD203B41FA5}">
                      <a16:colId xmlns:a16="http://schemas.microsoft.com/office/drawing/2014/main" val="1345832070"/>
                    </a:ext>
                  </a:extLst>
                </a:gridCol>
                <a:gridCol w="1996580">
                  <a:extLst>
                    <a:ext uri="{9D8B030D-6E8A-4147-A177-3AD203B41FA5}">
                      <a16:colId xmlns:a16="http://schemas.microsoft.com/office/drawing/2014/main" val="3324209651"/>
                    </a:ext>
                  </a:extLst>
                </a:gridCol>
                <a:gridCol w="4152550">
                  <a:extLst>
                    <a:ext uri="{9D8B030D-6E8A-4147-A177-3AD203B41FA5}">
                      <a16:colId xmlns:a16="http://schemas.microsoft.com/office/drawing/2014/main" val="3206030484"/>
                    </a:ext>
                  </a:extLst>
                </a:gridCol>
              </a:tblGrid>
              <a:tr h="341820">
                <a:tc>
                  <a:txBody>
                    <a:bodyPr/>
                    <a:lstStyle/>
                    <a:p>
                      <a:r>
                        <a:rPr lang="en-US" dirty="0"/>
                        <a:t>Type of 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of Rights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49161"/>
                  </a:ext>
                </a:extLst>
              </a:tr>
              <a:tr h="1377891">
                <a:tc>
                  <a:txBody>
                    <a:bodyPr/>
                    <a:lstStyle/>
                    <a:p>
                      <a:r>
                        <a:rPr lang="en-US" dirty="0"/>
                        <a:t>Performing a copyright song to an audience (whether in person or online)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Performance Rights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Exemption for acts of worship (in building)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PRS Limited Online Music </a:t>
                      </a:r>
                      <a:r>
                        <a:rPr lang="en-US" dirty="0" err="1"/>
                        <a:t>Licence</a:t>
                      </a:r>
                      <a:r>
                        <a:rPr lang="en-US" dirty="0"/>
                        <a:t> (online)</a:t>
                      </a:r>
                    </a:p>
                    <a:p>
                      <a:r>
                        <a:rPr lang="en-GB" dirty="0"/>
                        <a:t>      OR use FB/</a:t>
                      </a:r>
                      <a:r>
                        <a:rPr lang="en-GB" dirty="0" err="1"/>
                        <a:t>Youtube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978918"/>
                  </a:ext>
                </a:extLst>
              </a:tr>
              <a:tr h="938282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or displaying copies of the lyrics and/or musical notation of a copyright song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 Rights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</a:t>
                      </a:r>
                      <a:r>
                        <a:rPr lang="en-US" dirty="0" err="1"/>
                        <a:t>Licence</a:t>
                      </a:r>
                      <a:r>
                        <a:rPr lang="en-US" dirty="0"/>
                        <a:t> from CCLI/</a:t>
                      </a:r>
                      <a:r>
                        <a:rPr lang="en-US" dirty="0" err="1"/>
                        <a:t>OneLicense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870465"/>
                  </a:ext>
                </a:extLst>
              </a:tr>
              <a:tr h="85455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copyright song in a video (including a streamed service)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Sync Rights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Streaming </a:t>
                      </a:r>
                      <a:r>
                        <a:rPr lang="en-US" u="none" dirty="0" err="1"/>
                        <a:t>Licence</a:t>
                      </a:r>
                      <a:r>
                        <a:rPr lang="en-US" u="none" dirty="0"/>
                        <a:t> from CCLI/</a:t>
                      </a:r>
                      <a:r>
                        <a:rPr lang="en-US" u="none" dirty="0" err="1"/>
                        <a:t>OneLicense</a:t>
                      </a:r>
                      <a:endParaRPr lang="en-GB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67923"/>
                  </a:ext>
                </a:extLst>
              </a:tr>
              <a:tr h="938282">
                <a:tc>
                  <a:txBody>
                    <a:bodyPr/>
                    <a:lstStyle/>
                    <a:p>
                      <a:r>
                        <a:rPr lang="en-US" dirty="0"/>
                        <a:t>Using a copyright audio/video recording of a song (whether or not the song itself is copyright)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Mechanical Rights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 obvious Licensing </a:t>
                      </a:r>
                      <a:r>
                        <a:rPr lang="en-US" dirty="0"/>
                        <a:t>s</a:t>
                      </a:r>
                      <a:r>
                        <a:rPr lang="en-US"/>
                        <a:t>olution</a:t>
                      </a:r>
                      <a:endParaRPr lang="en-US" dirty="0"/>
                    </a:p>
                    <a:p>
                      <a:r>
                        <a:rPr lang="en-US" dirty="0"/>
                        <a:t>Seek permission from copyright holder or make your own recording.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85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93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C0DF-6AAC-4F3E-AC7B-486DBE096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97638"/>
            <a:ext cx="9144000" cy="96137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ill Sans MT" panose="020B0502020104020203" pitchFamily="34" charset="0"/>
              </a:rPr>
              <a:t>Online Streaming AND COPYRIGHT</a:t>
            </a:r>
            <a:br>
              <a:rPr lang="en-US" sz="3200" dirty="0">
                <a:latin typeface="Gill Sans MT" panose="020B0502020104020203" pitchFamily="34" charset="0"/>
              </a:rPr>
            </a:br>
            <a:r>
              <a:rPr lang="en-US" sz="3200" dirty="0">
                <a:latin typeface="Gill Sans MT" panose="020B0502020104020203" pitchFamily="34" charset="0"/>
              </a:rPr>
              <a:t>USEFUL INFORMATION</a:t>
            </a:r>
            <a:endParaRPr lang="en-GB" sz="3200" dirty="0">
              <a:latin typeface="Gill Sans MT" panose="020B0502020104020203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987D89D-2C7E-420F-A3F1-F229983B8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177775"/>
              </p:ext>
            </p:extLst>
          </p:nvPr>
        </p:nvGraphicFramePr>
        <p:xfrm>
          <a:off x="1199626" y="1483064"/>
          <a:ext cx="9915788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380">
                  <a:extLst>
                    <a:ext uri="{9D8B030D-6E8A-4147-A177-3AD203B41FA5}">
                      <a16:colId xmlns:a16="http://schemas.microsoft.com/office/drawing/2014/main" val="2856907302"/>
                    </a:ext>
                  </a:extLst>
                </a:gridCol>
                <a:gridCol w="6090408">
                  <a:extLst>
                    <a:ext uri="{9D8B030D-6E8A-4147-A177-3AD203B41FA5}">
                      <a16:colId xmlns:a16="http://schemas.microsoft.com/office/drawing/2014/main" val="302351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Links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04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Guides to Churches and Copyright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https://www.lawandreligionuk.com/2020/03/17/streaming-church-services-an-updated-guide-to-copyright-and-religion/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>
                          <a:hlinkClick r:id="rId3"/>
                        </a:rPr>
                        <a:t>https://www.resoundworship.org/blog/licensing-explained-for-streaming-worship-songs-the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720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Print </a:t>
                      </a:r>
                      <a:r>
                        <a:rPr lang="en-US" dirty="0" err="1"/>
                        <a:t>Licences</a:t>
                      </a:r>
                      <a:r>
                        <a:rPr lang="en-US" dirty="0"/>
                        <a:t> and Sync </a:t>
                      </a:r>
                      <a:r>
                        <a:rPr lang="en-US" dirty="0" err="1"/>
                        <a:t>Licences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https://uk.ccli.com/copyright-licences/#church-licences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09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Performance </a:t>
                      </a:r>
                      <a:r>
                        <a:rPr lang="en-US" dirty="0" err="1"/>
                        <a:t>Licences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5"/>
                        </a:rPr>
                        <a:t>https://www.prsformusic.com/licences/using-music-online/limited-online-music-licence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037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Examples of resources for Recordings (many others are available!)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6"/>
                        </a:rPr>
                        <a:t>https://stdavids.churchinwales.org.uk/en/resources/hymns-accompaniments/</a:t>
                      </a:r>
                      <a:endParaRPr lang="en-GB" dirty="0"/>
                    </a:p>
                    <a:p>
                      <a:r>
                        <a:rPr lang="en-GB" dirty="0">
                          <a:hlinkClick r:id="rId7"/>
                        </a:rPr>
                        <a:t>https://www.resoundworship.org/</a:t>
                      </a:r>
                      <a:endParaRPr lang="en-GB" dirty="0"/>
                    </a:p>
                    <a:p>
                      <a:r>
                        <a:rPr lang="en-GB" dirty="0">
                          <a:hlinkClick r:id="rId8"/>
                        </a:rPr>
                        <a:t>https://www.gettymusic.com/streaminginfo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33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4703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248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Online Streaming Copyright – Rights and Licences</vt:lpstr>
      <vt:lpstr>Online Streaming AND COPYRIGHT USEFUL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Chinery, Matthew</dc:creator>
  <cp:lastModifiedBy>Chinery, Matthew</cp:lastModifiedBy>
  <cp:revision>5</cp:revision>
  <dcterms:created xsi:type="dcterms:W3CDTF">2020-08-13T13:55:32Z</dcterms:created>
  <dcterms:modified xsi:type="dcterms:W3CDTF">2020-08-13T16:44:17Z</dcterms:modified>
</cp:coreProperties>
</file>