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8"/>
  </p:notesMasterIdLst>
  <p:sldIdLst>
    <p:sldId id="256" r:id="rId5"/>
    <p:sldId id="300" r:id="rId6"/>
    <p:sldId id="301" r:id="rId7"/>
    <p:sldId id="302" r:id="rId8"/>
    <p:sldId id="291" r:id="rId9"/>
    <p:sldId id="257" r:id="rId10"/>
    <p:sldId id="263" r:id="rId11"/>
    <p:sldId id="264" r:id="rId12"/>
    <p:sldId id="265" r:id="rId13"/>
    <p:sldId id="266" r:id="rId14"/>
    <p:sldId id="267" r:id="rId15"/>
    <p:sldId id="268" r:id="rId16"/>
    <p:sldId id="269" r:id="rId17"/>
    <p:sldId id="270" r:id="rId18"/>
    <p:sldId id="271" r:id="rId19"/>
    <p:sldId id="274" r:id="rId20"/>
    <p:sldId id="258" r:id="rId21"/>
    <p:sldId id="275" r:id="rId22"/>
    <p:sldId id="273" r:id="rId23"/>
    <p:sldId id="276" r:id="rId24"/>
    <p:sldId id="272" r:id="rId25"/>
    <p:sldId id="278" r:id="rId26"/>
    <p:sldId id="280" r:id="rId27"/>
    <p:sldId id="281" r:id="rId28"/>
    <p:sldId id="282" r:id="rId29"/>
    <p:sldId id="259" r:id="rId30"/>
    <p:sldId id="283" r:id="rId31"/>
    <p:sldId id="284" r:id="rId32"/>
    <p:sldId id="287" r:id="rId33"/>
    <p:sldId id="286" r:id="rId34"/>
    <p:sldId id="288" r:id="rId35"/>
    <p:sldId id="289" r:id="rId36"/>
    <p:sldId id="290" r:id="rId37"/>
    <p:sldId id="260" r:id="rId38"/>
    <p:sldId id="292" r:id="rId39"/>
    <p:sldId id="293" r:id="rId40"/>
    <p:sldId id="261" r:id="rId41"/>
    <p:sldId id="294" r:id="rId42"/>
    <p:sldId id="295" r:id="rId43"/>
    <p:sldId id="296" r:id="rId44"/>
    <p:sldId id="297" r:id="rId45"/>
    <p:sldId id="298" r:id="rId46"/>
    <p:sldId id="299" r:id="rId47"/>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8926C8-C3EF-4279-9571-7AA30EED2397}" v="4" dt="2021-10-06T07:09:05.635"/>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1445" autoAdjust="0"/>
  </p:normalViewPr>
  <p:slideViewPr>
    <p:cSldViewPr snapToGrid="0" snapToObjects="1">
      <p:cViewPr varScale="1">
        <p:scale>
          <a:sx n="42" d="100"/>
          <a:sy n="42" d="100"/>
        </p:scale>
        <p:origin x="1974" y="42"/>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E34861-7B50-43AB-974D-9391BDBE05F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9B6AF5F-7BAB-4BE6-90C9-943653E8ABF2}" type="parTrans" cxnId="{00804FEC-B145-4533-A7E2-52A24F4B9204}">
      <dgm:prSet/>
      <dgm:spPr/>
      <dgm:t>
        <a:bodyPr/>
        <a:lstStyle/>
        <a:p>
          <a:endParaRPr lang="en-US"/>
        </a:p>
      </dgm:t>
    </dgm:pt>
    <dgm:pt modelId="{98FFE3AD-0927-4E9F-A061-5A0A1D19153E}">
      <dgm:prSet/>
      <dgm:spPr/>
      <dgm:t>
        <a:bodyPr/>
        <a:lstStyle/>
        <a:p>
          <a:pPr>
            <a:defRPr b="0" i="0"/>
          </a:pPr>
          <a:r>
            <a:rPr lang="1106" dirty="0"/>
            <a:t>Pan ddaeth yr Eingl-Sacsoniaid i Loegr am y tro cyntaf o ogledd yr Almaen (Sacsoni), daethant â</a:t>
          </a:r>
          <a:r>
            <a:rPr lang="en-GB" dirty="0"/>
            <a:t>’</a:t>
          </a:r>
          <a:r>
            <a:rPr lang="1106" dirty="0"/>
            <a:t>u hiaith gyda hwy. Roedd yn iaith o dras Germaneg gydag ambell debygrwydd sylfaenol i Almaeneg.</a:t>
          </a:r>
          <a:endParaRPr lang="en-US" dirty="0"/>
        </a:p>
      </dgm:t>
    </dgm:pt>
    <dgm:pt modelId="{1A9C9C8F-DD98-4C7B-AC28-3670559E8AF4}" type="sibTrans" cxnId="{00804FEC-B145-4533-A7E2-52A24F4B9204}">
      <dgm:prSet/>
      <dgm:spPr/>
      <dgm:t>
        <a:bodyPr/>
        <a:lstStyle/>
        <a:p>
          <a:endParaRPr lang="en-US"/>
        </a:p>
      </dgm:t>
    </dgm:pt>
    <dgm:pt modelId="{B9B83263-56BB-4D83-AF7A-6334FE569F93}" type="parTrans" cxnId="{9A385CBC-F5F2-4392-B6D1-8FD095D8523A}">
      <dgm:prSet/>
      <dgm:spPr/>
      <dgm:t>
        <a:bodyPr/>
        <a:lstStyle/>
        <a:p>
          <a:endParaRPr lang="en-US"/>
        </a:p>
      </dgm:t>
    </dgm:pt>
    <dgm:pt modelId="{E2D825DF-F0ED-4C14-973B-D7925BC6337A}">
      <dgm:prSet/>
      <dgm:spPr/>
      <dgm:t>
        <a:bodyPr/>
        <a:lstStyle/>
        <a:p>
          <a:pPr>
            <a:defRPr b="0" i="0"/>
          </a:pPr>
          <a:r>
            <a:rPr lang="1106" dirty="0"/>
            <a:t>Ond diolch i ddigwyddiadau gwleidyddol a diwylliannol, newidiwyd yr iaith Eingl-Sacson</a:t>
          </a:r>
          <a:r>
            <a:rPr lang="en-GB" dirty="0" err="1"/>
            <a:t>eg</a:t>
          </a:r>
          <a:r>
            <a:rPr lang="en-GB" dirty="0"/>
            <a:t> </a:t>
          </a:r>
          <a:r>
            <a:rPr lang="1106" dirty="0"/>
            <a:t>i</a:t>
          </a:r>
          <a:r>
            <a:rPr lang="en-GB" dirty="0"/>
            <a:t>’</a:t>
          </a:r>
          <a:r>
            <a:rPr lang="1106" dirty="0"/>
            <a:t>r iaith sy</a:t>
          </a:r>
          <a:r>
            <a:rPr lang="en-GB" dirty="0"/>
            <a:t>’</a:t>
          </a:r>
          <a:r>
            <a:rPr lang="1106" dirty="0"/>
            <a:t>n cael ei siarad heddiw e.e. cyflwynwyd yr iaith Ffrangeg yn sgil ymosodiad y Normaniaid, felly </a:t>
          </a:r>
          <a:r>
            <a:rPr lang="1106"/>
            <a:t>mae </a:t>
          </a:r>
          <a:r>
            <a:rPr lang="cy-GB"/>
            <a:t>Saesneg Modern</a:t>
          </a:r>
          <a:r>
            <a:rPr lang="1106"/>
            <a:t> </a:t>
          </a:r>
          <a:r>
            <a:rPr lang="1106" dirty="0"/>
            <a:t>wedi cael ei newid a</a:t>
          </a:r>
          <a:r>
            <a:rPr lang="en-GB" dirty="0"/>
            <a:t>’</a:t>
          </a:r>
          <a:r>
            <a:rPr lang="1106" dirty="0"/>
            <a:t>i haddasu gan lawer o ddylanwadau eraill. </a:t>
          </a:r>
          <a:endParaRPr lang="en-US" dirty="0"/>
        </a:p>
      </dgm:t>
    </dgm:pt>
    <dgm:pt modelId="{05CBFDD3-E8CD-4649-A6FC-E09061EF352A}" type="sibTrans" cxnId="{9A385CBC-F5F2-4392-B6D1-8FD095D8523A}">
      <dgm:prSet/>
      <dgm:spPr/>
      <dgm:t>
        <a:bodyPr/>
        <a:lstStyle/>
        <a:p>
          <a:endParaRPr lang="en-US"/>
        </a:p>
      </dgm:t>
    </dgm:pt>
    <dgm:pt modelId="{E4394A9D-3484-497D-8FB9-7681BE5AC152}" type="pres">
      <dgm:prSet presAssocID="{1BE34861-7B50-43AB-974D-9391BDBE05F4}" presName="linear" presStyleCnt="0">
        <dgm:presLayoutVars>
          <dgm:animLvl val="lvl"/>
          <dgm:resizeHandles val="exact"/>
        </dgm:presLayoutVars>
      </dgm:prSet>
      <dgm:spPr/>
    </dgm:pt>
    <dgm:pt modelId="{45099C6B-DFD6-4485-98DF-D8A5450ECCE6}" type="pres">
      <dgm:prSet presAssocID="{98FFE3AD-0927-4E9F-A061-5A0A1D19153E}" presName="parentText" presStyleLbl="node1" presStyleIdx="0" presStyleCnt="2">
        <dgm:presLayoutVars>
          <dgm:chMax val="0"/>
          <dgm:bulletEnabled val="1"/>
        </dgm:presLayoutVars>
      </dgm:prSet>
      <dgm:spPr/>
    </dgm:pt>
    <dgm:pt modelId="{E3646BAC-8A83-42B3-A5D4-BDE207698EF5}" type="pres">
      <dgm:prSet presAssocID="{1A9C9C8F-DD98-4C7B-AC28-3670559E8AF4}" presName="spacer" presStyleCnt="0"/>
      <dgm:spPr/>
    </dgm:pt>
    <dgm:pt modelId="{92BD6EF8-C030-43DE-886B-DCE85B055069}" type="pres">
      <dgm:prSet presAssocID="{E2D825DF-F0ED-4C14-973B-D7925BC6337A}" presName="parentText" presStyleLbl="node1" presStyleIdx="1" presStyleCnt="2">
        <dgm:presLayoutVars>
          <dgm:chMax val="0"/>
          <dgm:bulletEnabled val="1"/>
        </dgm:presLayoutVars>
      </dgm:prSet>
      <dgm:spPr/>
    </dgm:pt>
  </dgm:ptLst>
  <dgm:cxnLst>
    <dgm:cxn modelId="{2246CC26-A05F-4DC4-8091-0DD365304E4E}" type="presOf" srcId="{1BE34861-7B50-43AB-974D-9391BDBE05F4}" destId="{E4394A9D-3484-497D-8FB9-7681BE5AC152}" srcOrd="0" destOrd="0" presId="urn:microsoft.com/office/officeart/2005/8/layout/vList2"/>
    <dgm:cxn modelId="{06AD3847-8A54-4756-97D8-4EBA54D712C6}" type="presOf" srcId="{98FFE3AD-0927-4E9F-A061-5A0A1D19153E}" destId="{45099C6B-DFD6-4485-98DF-D8A5450ECCE6}" srcOrd="0" destOrd="0" presId="urn:microsoft.com/office/officeart/2005/8/layout/vList2"/>
    <dgm:cxn modelId="{9A385CBC-F5F2-4392-B6D1-8FD095D8523A}" srcId="{1BE34861-7B50-43AB-974D-9391BDBE05F4}" destId="{E2D825DF-F0ED-4C14-973B-D7925BC6337A}" srcOrd="1" destOrd="0" parTransId="{B9B83263-56BB-4D83-AF7A-6334FE569F93}" sibTransId="{05CBFDD3-E8CD-4649-A6FC-E09061EF352A}"/>
    <dgm:cxn modelId="{8BC779E5-30A3-4A32-AE0E-3273E0964604}" type="presOf" srcId="{E2D825DF-F0ED-4C14-973B-D7925BC6337A}" destId="{92BD6EF8-C030-43DE-886B-DCE85B055069}" srcOrd="0" destOrd="0" presId="urn:microsoft.com/office/officeart/2005/8/layout/vList2"/>
    <dgm:cxn modelId="{00804FEC-B145-4533-A7E2-52A24F4B9204}" srcId="{1BE34861-7B50-43AB-974D-9391BDBE05F4}" destId="{98FFE3AD-0927-4E9F-A061-5A0A1D19153E}" srcOrd="0" destOrd="0" parTransId="{E9B6AF5F-7BAB-4BE6-90C9-943653E8ABF2}" sibTransId="{1A9C9C8F-DD98-4C7B-AC28-3670559E8AF4}"/>
    <dgm:cxn modelId="{2748853E-2966-4E28-A490-784EB30486CD}" type="presParOf" srcId="{E4394A9D-3484-497D-8FB9-7681BE5AC152}" destId="{45099C6B-DFD6-4485-98DF-D8A5450ECCE6}" srcOrd="0" destOrd="0" presId="urn:microsoft.com/office/officeart/2005/8/layout/vList2"/>
    <dgm:cxn modelId="{D73A5467-53CC-4991-A2D6-1F67E0A602D4}" type="presParOf" srcId="{E4394A9D-3484-497D-8FB9-7681BE5AC152}" destId="{E3646BAC-8A83-42B3-A5D4-BDE207698EF5}" srcOrd="1" destOrd="0" presId="urn:microsoft.com/office/officeart/2005/8/layout/vList2"/>
    <dgm:cxn modelId="{3C584CED-7246-49DA-99A4-2E21401D28C2}" type="presParOf" srcId="{E4394A9D-3484-497D-8FB9-7681BE5AC152}" destId="{92BD6EF8-C030-43DE-886B-DCE85B055069}"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099C6B-DFD6-4485-98DF-D8A5450ECCE6}">
      <dsp:nvSpPr>
        <dsp:cNvPr id="0" name=""/>
        <dsp:cNvSpPr/>
      </dsp:nvSpPr>
      <dsp:spPr>
        <a:xfrm>
          <a:off x="0" y="473"/>
          <a:ext cx="6263640" cy="271875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defRPr b="0" i="0"/>
          </a:pPr>
          <a:r>
            <a:rPr lang="1106" sz="2300" kern="1200" dirty="0"/>
            <a:t>Pan ddaeth yr Eingl-Sacsoniaid i Loegr am y tro cyntaf o ogledd yr Almaen (Sacsoni), daethant â</a:t>
          </a:r>
          <a:r>
            <a:rPr lang="en-GB" sz="2300" kern="1200" dirty="0"/>
            <a:t>’</a:t>
          </a:r>
          <a:r>
            <a:rPr lang="1106" sz="2300" kern="1200" dirty="0"/>
            <a:t>u hiaith gyda hwy. Roedd yn iaith o dras Germaneg gydag ambell debygrwydd sylfaenol i Almaeneg.</a:t>
          </a:r>
          <a:endParaRPr lang="en-US" sz="2300" kern="1200" dirty="0"/>
        </a:p>
      </dsp:txBody>
      <dsp:txXfrm>
        <a:off x="132718" y="133191"/>
        <a:ext cx="5998204" cy="2453314"/>
      </dsp:txXfrm>
    </dsp:sp>
    <dsp:sp modelId="{92BD6EF8-C030-43DE-886B-DCE85B055069}">
      <dsp:nvSpPr>
        <dsp:cNvPr id="0" name=""/>
        <dsp:cNvSpPr/>
      </dsp:nvSpPr>
      <dsp:spPr>
        <a:xfrm>
          <a:off x="0" y="2785464"/>
          <a:ext cx="6263640" cy="271875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defRPr b="0" i="0"/>
          </a:pPr>
          <a:r>
            <a:rPr lang="1106" sz="2300" kern="1200" dirty="0"/>
            <a:t>Ond diolch i ddigwyddiadau gwleidyddol a diwylliannol, newidiwyd yr iaith Eingl-Sacson</a:t>
          </a:r>
          <a:r>
            <a:rPr lang="en-GB" sz="2300" kern="1200" dirty="0" err="1"/>
            <a:t>eg</a:t>
          </a:r>
          <a:r>
            <a:rPr lang="en-GB" sz="2300" kern="1200" dirty="0"/>
            <a:t> </a:t>
          </a:r>
          <a:r>
            <a:rPr lang="1106" sz="2300" kern="1200" dirty="0"/>
            <a:t>i</a:t>
          </a:r>
          <a:r>
            <a:rPr lang="en-GB" sz="2300" kern="1200" dirty="0"/>
            <a:t>’</a:t>
          </a:r>
          <a:r>
            <a:rPr lang="1106" sz="2300" kern="1200" dirty="0"/>
            <a:t>r iaith sy</a:t>
          </a:r>
          <a:r>
            <a:rPr lang="en-GB" sz="2300" kern="1200" dirty="0"/>
            <a:t>’</a:t>
          </a:r>
          <a:r>
            <a:rPr lang="1106" sz="2300" kern="1200" dirty="0"/>
            <a:t>n cael ei siarad heddiw e.e. cyflwynwyd yr iaith Ffrangeg yn sgil ymosodiad y Normaniaid, felly </a:t>
          </a:r>
          <a:r>
            <a:rPr lang="1106" sz="2300" kern="1200"/>
            <a:t>mae </a:t>
          </a:r>
          <a:r>
            <a:rPr lang="cy-GB" sz="2300" kern="1200"/>
            <a:t>Saesneg Modern</a:t>
          </a:r>
          <a:r>
            <a:rPr lang="1106" sz="2300" kern="1200"/>
            <a:t> </a:t>
          </a:r>
          <a:r>
            <a:rPr lang="1106" sz="2300" kern="1200" dirty="0"/>
            <a:t>wedi cael ei newid a</a:t>
          </a:r>
          <a:r>
            <a:rPr lang="en-GB" sz="2300" kern="1200" dirty="0"/>
            <a:t>’</a:t>
          </a:r>
          <a:r>
            <a:rPr lang="1106" sz="2300" kern="1200" dirty="0"/>
            <a:t>i haddasu gan lawer o ddylanwadau eraill. </a:t>
          </a:r>
          <a:endParaRPr lang="en-US" sz="2300" kern="1200" dirty="0"/>
        </a:p>
      </dsp:txBody>
      <dsp:txXfrm>
        <a:off x="132718" y="2918182"/>
        <a:ext cx="5998204" cy="245331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77130F-5BF8-4B5D-B9D0-C3BAF4BE9F8B}" type="datetimeFigureOut">
              <a:rPr lang="en-GB" smtClean="0"/>
              <a:t>04/11/2021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69FF0-A189-49FA-9FD1-AC56684FC1CA}" type="slidenum">
              <a:rPr lang="en-GB" smtClean="0"/>
              <a:t>‹#›</a:t>
            </a:fld>
            <a:endParaRPr lang="en-GB"/>
          </a:p>
        </p:txBody>
      </p:sp>
    </p:spTree>
    <p:extLst>
      <p:ext uri="{BB962C8B-B14F-4D97-AF65-F5344CB8AC3E}">
        <p14:creationId xmlns:p14="http://schemas.microsoft.com/office/powerpoint/2010/main" val="404960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a:effectLst/>
                <a:latin typeface="Calibri" panose="020F0502020204030204" pitchFamily="34" charset="0"/>
                <a:ea typeface="Calibri" panose="020F0502020204030204" pitchFamily="34" charset="0"/>
                <a:cs typeface="Times New Roman" panose="02020603050405020304" pitchFamily="18" charset="0"/>
              </a:rPr>
              <a:t>O.C. </a:t>
            </a:r>
            <a:r>
              <a:rPr lang="cy-GB" sz="1800" dirty="0">
                <a:effectLst/>
                <a:latin typeface="Calibri" panose="020F0502020204030204" pitchFamily="34" charset="0"/>
                <a:ea typeface="Calibri" panose="020F0502020204030204" pitchFamily="34" charset="0"/>
                <a:cs typeface="Times New Roman" panose="02020603050405020304" pitchFamily="18" charset="0"/>
              </a:rPr>
              <a:t>410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dirty="0">
                <a:effectLst/>
                <a:latin typeface="Calibri" panose="020F0502020204030204" pitchFamily="34" charset="0"/>
                <a:ea typeface="Calibri" panose="020F0502020204030204" pitchFamily="34" charset="0"/>
                <a:cs typeface="Times New Roman" panose="02020603050405020304" pitchFamily="18" charset="0"/>
              </a:rPr>
              <a:t>Y Fyddin Rufeinig yn gadael Prydain.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a:effectLst/>
                <a:latin typeface="Calibri" panose="020F0502020204030204" pitchFamily="34" charset="0"/>
                <a:ea typeface="Calibri" panose="020F0502020204030204" pitchFamily="34" charset="0"/>
                <a:cs typeface="Times New Roman" panose="02020603050405020304" pitchFamily="18" charset="0"/>
              </a:rPr>
              <a:t>O.C. </a:t>
            </a:r>
            <a:r>
              <a:rPr lang="cy-GB" sz="1800" dirty="0">
                <a:effectLst/>
                <a:latin typeface="Calibri" panose="020F0502020204030204" pitchFamily="34" charset="0"/>
                <a:ea typeface="Calibri" panose="020F0502020204030204" pitchFamily="34" charset="0"/>
                <a:cs typeface="Times New Roman" panose="02020603050405020304" pitchFamily="18" charset="0"/>
              </a:rPr>
              <a:t>450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dirty="0">
                <a:effectLst/>
                <a:latin typeface="Calibri" panose="020F0502020204030204" pitchFamily="34" charset="0"/>
                <a:ea typeface="Calibri" panose="020F0502020204030204" pitchFamily="34" charset="0"/>
                <a:cs typeface="Times New Roman" panose="02020603050405020304" pitchFamily="18" charset="0"/>
              </a:rPr>
              <a:t>Y Sacsoniaid yn gadael eu mamwledydd yn yr Almaen, Denmarc a’r Iseldiroedd a rhwyfo ar draws y môr mewn llongau pren i ymosod ar Brydain.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a:effectLst/>
                <a:latin typeface="Calibri" panose="020F0502020204030204" pitchFamily="34" charset="0"/>
                <a:ea typeface="Calibri" panose="020F0502020204030204" pitchFamily="34" charset="0"/>
                <a:cs typeface="Times New Roman" panose="02020603050405020304" pitchFamily="18" charset="0"/>
              </a:rPr>
              <a:t>O.C. </a:t>
            </a:r>
            <a:r>
              <a:rPr lang="cy-GB" sz="1800" dirty="0">
                <a:effectLst/>
                <a:latin typeface="Calibri" panose="020F0502020204030204" pitchFamily="34" charset="0"/>
                <a:ea typeface="Calibri" panose="020F0502020204030204" pitchFamily="34" charset="0"/>
                <a:cs typeface="Times New Roman" panose="02020603050405020304" pitchFamily="18" charset="0"/>
              </a:rPr>
              <a:t>450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dirty="0">
                <a:effectLst/>
                <a:latin typeface="Calibri" panose="020F0502020204030204" pitchFamily="34" charset="0"/>
                <a:ea typeface="Calibri" panose="020F0502020204030204" pitchFamily="34" charset="0"/>
                <a:cs typeface="Times New Roman" panose="02020603050405020304" pitchFamily="18" charset="0"/>
              </a:rPr>
              <a:t>Y Sacsoniaid </a:t>
            </a:r>
            <a:r>
              <a:rPr lang="cy-GB" sz="1800" dirty="0" err="1">
                <a:effectLst/>
                <a:latin typeface="Calibri" panose="020F0502020204030204" pitchFamily="34" charset="0"/>
                <a:ea typeface="Calibri" panose="020F0502020204030204" pitchFamily="34" charset="0"/>
                <a:cs typeface="Times New Roman" panose="02020603050405020304" pitchFamily="18" charset="0"/>
              </a:rPr>
              <a:t>Hengist</a:t>
            </a:r>
            <a:r>
              <a:rPr lang="cy-GB" sz="1800" dirty="0">
                <a:effectLst/>
                <a:latin typeface="Calibri" panose="020F0502020204030204" pitchFamily="34" charset="0"/>
                <a:ea typeface="Calibri" panose="020F0502020204030204" pitchFamily="34" charset="0"/>
                <a:cs typeface="Times New Roman" panose="02020603050405020304" pitchFamily="18" charset="0"/>
              </a:rPr>
              <a:t> a </a:t>
            </a:r>
            <a:r>
              <a:rPr lang="cy-GB" sz="1800" dirty="0" err="1">
                <a:effectLst/>
                <a:latin typeface="Calibri" panose="020F0502020204030204" pitchFamily="34" charset="0"/>
                <a:ea typeface="Calibri" panose="020F0502020204030204" pitchFamily="34" charset="0"/>
                <a:cs typeface="Times New Roman" panose="02020603050405020304" pitchFamily="18" charset="0"/>
              </a:rPr>
              <a:t>Horsa</a:t>
            </a:r>
            <a:r>
              <a:rPr lang="cy-GB" sz="1800" dirty="0">
                <a:effectLst/>
                <a:latin typeface="Calibri" panose="020F0502020204030204" pitchFamily="34" charset="0"/>
                <a:ea typeface="Calibri" panose="020F0502020204030204" pitchFamily="34" charset="0"/>
                <a:cs typeface="Times New Roman" panose="02020603050405020304" pitchFamily="18" charset="0"/>
              </a:rPr>
              <a:t> yn gwladychu Caint.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a:effectLst/>
                <a:latin typeface="Calibri" panose="020F0502020204030204" pitchFamily="34" charset="0"/>
                <a:ea typeface="Calibri" panose="020F0502020204030204" pitchFamily="34" charset="0"/>
                <a:cs typeface="Times New Roman" panose="02020603050405020304" pitchFamily="18" charset="0"/>
              </a:rPr>
              <a:t>O.C. </a:t>
            </a:r>
            <a:r>
              <a:rPr lang="cy-GB" sz="1800" dirty="0">
                <a:effectLst/>
                <a:latin typeface="Calibri" panose="020F0502020204030204" pitchFamily="34" charset="0"/>
                <a:ea typeface="Calibri" panose="020F0502020204030204" pitchFamily="34" charset="0"/>
                <a:cs typeface="Times New Roman" panose="02020603050405020304" pitchFamily="18" charset="0"/>
              </a:rPr>
              <a:t>510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dirty="0">
                <a:effectLst/>
                <a:latin typeface="Calibri" panose="020F0502020204030204" pitchFamily="34" charset="0"/>
                <a:ea typeface="Calibri" panose="020F0502020204030204" pitchFamily="34" charset="0"/>
                <a:cs typeface="Times New Roman" panose="02020603050405020304" pitchFamily="18" charset="0"/>
              </a:rPr>
              <a:t>Brwydr </a:t>
            </a:r>
            <a:r>
              <a:rPr lang="cy-GB" sz="1800">
                <a:effectLst/>
                <a:latin typeface="Calibri" panose="020F0502020204030204" pitchFamily="34" charset="0"/>
                <a:ea typeface="Calibri" panose="020F0502020204030204" pitchFamily="34" charset="0"/>
                <a:cs typeface="Times New Roman" panose="02020603050405020304" pitchFamily="18" charset="0"/>
              </a:rPr>
              <a:t>Mynydd Badon </a:t>
            </a:r>
            <a:r>
              <a:rPr lang="cy-GB" sz="1800" dirty="0">
                <a:effectLst/>
                <a:latin typeface="Calibri" panose="020F0502020204030204" pitchFamily="34" charset="0"/>
                <a:ea typeface="Calibri" panose="020F0502020204030204" pitchFamily="34" charset="0"/>
                <a:cs typeface="Times New Roman" panose="02020603050405020304" pitchFamily="18" charset="0"/>
              </a:rPr>
              <a:t>– buddugoliaeth i’r </a:t>
            </a:r>
            <a:r>
              <a:rPr lang="cy-GB" sz="1800" dirty="0" err="1">
                <a:effectLst/>
                <a:latin typeface="Calibri" panose="020F0502020204030204" pitchFamily="34" charset="0"/>
                <a:ea typeface="Calibri" panose="020F0502020204030204" pitchFamily="34" charset="0"/>
                <a:cs typeface="Times New Roman" panose="02020603050405020304" pitchFamily="18" charset="0"/>
              </a:rPr>
              <a:t>Prydeinwyr</a:t>
            </a:r>
            <a:r>
              <a:rPr lang="cy-GB" sz="1800" dirty="0">
                <a:effectLst/>
                <a:latin typeface="Calibri" panose="020F0502020204030204" pitchFamily="34" charset="0"/>
                <a:ea typeface="Calibri" panose="020F0502020204030204" pitchFamily="34" charset="0"/>
                <a:cs typeface="Times New Roman" panose="02020603050405020304" pitchFamily="18" charset="0"/>
              </a:rPr>
              <a:t> dros y Sacsoniaid.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3669FF0-A189-49FA-9FD1-AC56684FC1CA}" type="slidenum">
              <a:rPr lang="en-GB" smtClean="0"/>
              <a:t>12</a:t>
            </a:fld>
            <a:endParaRPr lang="en-GB"/>
          </a:p>
        </p:txBody>
      </p:sp>
    </p:spTree>
    <p:extLst>
      <p:ext uri="{BB962C8B-B14F-4D97-AF65-F5344CB8AC3E}">
        <p14:creationId xmlns:p14="http://schemas.microsoft.com/office/powerpoint/2010/main" val="1872624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a:effectLst/>
                <a:latin typeface="Calibri" panose="020F0502020204030204" pitchFamily="34" charset="0"/>
                <a:ea typeface="Calibri" panose="020F0502020204030204" pitchFamily="34" charset="0"/>
                <a:cs typeface="Times New Roman" panose="02020603050405020304" pitchFamily="18" charset="0"/>
              </a:rPr>
              <a:t>O.C. </a:t>
            </a:r>
            <a:r>
              <a:rPr lang="cy-GB" sz="1800" dirty="0">
                <a:effectLst/>
                <a:latin typeface="Calibri" panose="020F0502020204030204" pitchFamily="34" charset="0"/>
                <a:ea typeface="Calibri" panose="020F0502020204030204" pitchFamily="34" charset="0"/>
                <a:cs typeface="Times New Roman" panose="02020603050405020304" pitchFamily="18" charset="0"/>
              </a:rPr>
              <a:t>617</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dirty="0" err="1">
                <a:effectLst/>
                <a:latin typeface="Calibri" panose="020F0502020204030204" pitchFamily="34" charset="0"/>
                <a:ea typeface="Calibri" panose="020F0502020204030204" pitchFamily="34" charset="0"/>
                <a:cs typeface="Times New Roman" panose="02020603050405020304" pitchFamily="18" charset="0"/>
              </a:rPr>
              <a:t>Northymbria’n</a:t>
            </a:r>
            <a:r>
              <a:rPr lang="cy-GB" sz="1800" dirty="0">
                <a:effectLst/>
                <a:latin typeface="Calibri" panose="020F0502020204030204" pitchFamily="34" charset="0"/>
                <a:ea typeface="Calibri" panose="020F0502020204030204" pitchFamily="34" charset="0"/>
                <a:cs typeface="Times New Roman" panose="02020603050405020304" pitchFamily="18" charset="0"/>
              </a:rPr>
              <a:t> dod yn Deyrnas Oruchaf.</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a:effectLst/>
                <a:latin typeface="Calibri" panose="020F0502020204030204" pitchFamily="34" charset="0"/>
                <a:ea typeface="Calibri" panose="020F0502020204030204" pitchFamily="34" charset="0"/>
                <a:cs typeface="Times New Roman" panose="02020603050405020304" pitchFamily="18" charset="0"/>
              </a:rPr>
              <a:t>O.C. </a:t>
            </a:r>
            <a:r>
              <a:rPr lang="cy-GB" sz="1800" dirty="0">
                <a:effectLst/>
                <a:latin typeface="Calibri" panose="020F0502020204030204" pitchFamily="34" charset="0"/>
                <a:ea typeface="Calibri" panose="020F0502020204030204" pitchFamily="34" charset="0"/>
                <a:cs typeface="Times New Roman" panose="02020603050405020304" pitchFamily="18" charset="0"/>
              </a:rPr>
              <a:t>771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dirty="0" err="1">
                <a:effectLst/>
                <a:latin typeface="Calibri" panose="020F0502020204030204" pitchFamily="34" charset="0"/>
                <a:ea typeface="Calibri" panose="020F0502020204030204" pitchFamily="34" charset="0"/>
                <a:cs typeface="Times New Roman" panose="02020603050405020304" pitchFamily="18" charset="0"/>
              </a:rPr>
              <a:t>Mersia’n</a:t>
            </a:r>
            <a:r>
              <a:rPr lang="cy-GB" sz="1800" dirty="0">
                <a:effectLst/>
                <a:latin typeface="Calibri" panose="020F0502020204030204" pitchFamily="34" charset="0"/>
                <a:ea typeface="Calibri" panose="020F0502020204030204" pitchFamily="34" charset="0"/>
                <a:cs typeface="Times New Roman" panose="02020603050405020304" pitchFamily="18" charset="0"/>
              </a:rPr>
              <a:t> dod yn Deyrnas Oruchaf a’r Brenin Offa yn adeiladu clawdd ar hyd y ffin â Chymru.</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a:effectLst/>
                <a:latin typeface="Calibri" panose="020F0502020204030204" pitchFamily="34" charset="0"/>
                <a:ea typeface="Calibri" panose="020F0502020204030204" pitchFamily="34" charset="0"/>
                <a:cs typeface="Times New Roman" panose="02020603050405020304" pitchFamily="18" charset="0"/>
              </a:rPr>
              <a:t>O.C. </a:t>
            </a:r>
            <a:r>
              <a:rPr lang="cy-GB" sz="1800" dirty="0">
                <a:effectLst/>
                <a:latin typeface="Calibri" panose="020F0502020204030204" pitchFamily="34" charset="0"/>
                <a:ea typeface="Calibri" panose="020F0502020204030204" pitchFamily="34" charset="0"/>
                <a:cs typeface="Times New Roman" panose="02020603050405020304" pitchFamily="18" charset="0"/>
              </a:rPr>
              <a:t>793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dirty="0">
                <a:effectLst/>
                <a:latin typeface="Calibri" panose="020F0502020204030204" pitchFamily="34" charset="0"/>
                <a:ea typeface="Calibri" panose="020F0502020204030204" pitchFamily="34" charset="0"/>
                <a:cs typeface="Times New Roman" panose="02020603050405020304" pitchFamily="18" charset="0"/>
              </a:rPr>
              <a:t>Yr ymosodiad cyntaf gan </a:t>
            </a:r>
            <a:r>
              <a:rPr lang="cy-GB" sz="1800" dirty="0" err="1">
                <a:effectLst/>
                <a:latin typeface="Calibri" panose="020F0502020204030204" pitchFamily="34" charset="0"/>
                <a:ea typeface="Calibri" panose="020F0502020204030204" pitchFamily="34" charset="0"/>
                <a:cs typeface="Times New Roman" panose="02020603050405020304" pitchFamily="18" charset="0"/>
              </a:rPr>
              <a:t>Lychlynwyr</a:t>
            </a:r>
            <a:r>
              <a:rPr lang="cy-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a:effectLst/>
                <a:latin typeface="Calibri" panose="020F0502020204030204" pitchFamily="34" charset="0"/>
                <a:ea typeface="Calibri" panose="020F0502020204030204" pitchFamily="34" charset="0"/>
                <a:cs typeface="Times New Roman" panose="02020603050405020304" pitchFamily="18" charset="0"/>
              </a:rPr>
              <a:t>O.C. </a:t>
            </a:r>
            <a:r>
              <a:rPr lang="cy-GB" sz="1800" dirty="0">
                <a:effectLst/>
                <a:latin typeface="Calibri" panose="020F0502020204030204" pitchFamily="34" charset="0"/>
                <a:ea typeface="Calibri" panose="020F0502020204030204" pitchFamily="34" charset="0"/>
                <a:cs typeface="Times New Roman" panose="02020603050405020304" pitchFamily="18" charset="0"/>
              </a:rPr>
              <a:t>866-877</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dirty="0">
                <a:effectLst/>
                <a:latin typeface="Calibri" panose="020F0502020204030204" pitchFamily="34" charset="0"/>
                <a:ea typeface="Calibri" panose="020F0502020204030204" pitchFamily="34" charset="0"/>
                <a:cs typeface="Times New Roman" panose="02020603050405020304" pitchFamily="18" charset="0"/>
              </a:rPr>
              <a:t>Ymosodiad byddin fawr y Daniaid (Llychlynwyr).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3669FF0-A189-49FA-9FD1-AC56684FC1CA}" type="slidenum">
              <a:rPr lang="en-GB" smtClean="0"/>
              <a:t>13</a:t>
            </a:fld>
            <a:endParaRPr lang="en-GB"/>
          </a:p>
        </p:txBody>
      </p:sp>
    </p:spTree>
    <p:extLst>
      <p:ext uri="{BB962C8B-B14F-4D97-AF65-F5344CB8AC3E}">
        <p14:creationId xmlns:p14="http://schemas.microsoft.com/office/powerpoint/2010/main" val="2622323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669FF0-A189-49FA-9FD1-AC56684FC1CA}" type="slidenum">
              <a:rPr lang="en-GB" smtClean="0"/>
              <a:t>14</a:t>
            </a:fld>
            <a:endParaRPr lang="en-GB"/>
          </a:p>
        </p:txBody>
      </p:sp>
    </p:spTree>
    <p:extLst>
      <p:ext uri="{BB962C8B-B14F-4D97-AF65-F5344CB8AC3E}">
        <p14:creationId xmlns:p14="http://schemas.microsoft.com/office/powerpoint/2010/main" val="1071979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dirty="0">
                <a:effectLst/>
                <a:latin typeface="Calibri" panose="020F0502020204030204" pitchFamily="34" charset="0"/>
                <a:ea typeface="Calibri" panose="020F0502020204030204" pitchFamily="34" charset="0"/>
                <a:cs typeface="Times New Roman" panose="02020603050405020304" pitchFamily="18" charset="0"/>
              </a:rPr>
              <a:t>1016</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dirty="0">
                <a:effectLst/>
                <a:latin typeface="Calibri" panose="020F0502020204030204" pitchFamily="34" charset="0"/>
                <a:ea typeface="Calibri" panose="020F0502020204030204" pitchFamily="34" charset="0"/>
                <a:cs typeface="Times New Roman" panose="02020603050405020304" pitchFamily="18" charset="0"/>
              </a:rPr>
              <a:t>Y Brenin </a:t>
            </a:r>
            <a:r>
              <a:rPr lang="cy-GB" sz="1800" dirty="0" err="1">
                <a:effectLst/>
                <a:latin typeface="Calibri" panose="020F0502020204030204" pitchFamily="34" charset="0"/>
                <a:ea typeface="Calibri" panose="020F0502020204030204" pitchFamily="34" charset="0"/>
                <a:cs typeface="Times New Roman" panose="02020603050405020304" pitchFamily="18" charset="0"/>
              </a:rPr>
              <a:t>Caniwt</a:t>
            </a:r>
            <a:r>
              <a:rPr lang="cy-GB" sz="1800" dirty="0">
                <a:effectLst/>
                <a:latin typeface="Calibri" panose="020F0502020204030204" pitchFamily="34" charset="0"/>
                <a:ea typeface="Calibri" panose="020F0502020204030204" pitchFamily="34" charset="0"/>
                <a:cs typeface="Times New Roman" panose="02020603050405020304" pitchFamily="18" charset="0"/>
              </a:rPr>
              <a:t> o </a:t>
            </a:r>
            <a:r>
              <a:rPr lang="cy-GB" sz="1800" dirty="0" err="1">
                <a:effectLst/>
                <a:latin typeface="Calibri" panose="020F0502020204030204" pitchFamily="34" charset="0"/>
                <a:ea typeface="Calibri" panose="020F0502020204030204" pitchFamily="34" charset="0"/>
                <a:cs typeface="Times New Roman" panose="02020603050405020304" pitchFamily="18" charset="0"/>
              </a:rPr>
              <a:t>Ddenmarc</a:t>
            </a:r>
            <a:r>
              <a:rPr lang="cy-GB" sz="1800" dirty="0">
                <a:effectLst/>
                <a:latin typeface="Calibri" panose="020F0502020204030204" pitchFamily="34" charset="0"/>
                <a:ea typeface="Calibri" panose="020F0502020204030204" pitchFamily="34" charset="0"/>
                <a:cs typeface="Times New Roman" panose="02020603050405020304" pitchFamily="18" charset="0"/>
              </a:rPr>
              <a:t> yn cipio Coron Lloegr.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dirty="0">
                <a:effectLst/>
                <a:latin typeface="Calibri" panose="020F0502020204030204" pitchFamily="34" charset="0"/>
                <a:ea typeface="Calibri" panose="020F0502020204030204" pitchFamily="34" charset="0"/>
                <a:cs typeface="Times New Roman" panose="02020603050405020304" pitchFamily="18" charset="0"/>
              </a:rPr>
              <a:t>1042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dirty="0">
                <a:effectLst/>
                <a:latin typeface="Calibri" panose="020F0502020204030204" pitchFamily="34" charset="0"/>
                <a:ea typeface="Calibri" panose="020F0502020204030204" pitchFamily="34" charset="0"/>
                <a:cs typeface="Times New Roman" panose="02020603050405020304" pitchFamily="18" charset="0"/>
              </a:rPr>
              <a:t>Edward Gyffeswr yn dod yn Frenin.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dirty="0">
                <a:effectLst/>
                <a:latin typeface="Calibri" panose="020F0502020204030204" pitchFamily="34" charset="0"/>
                <a:ea typeface="Calibri" panose="020F0502020204030204" pitchFamily="34" charset="0"/>
                <a:cs typeface="Times New Roman" panose="02020603050405020304" pitchFamily="18" charset="0"/>
              </a:rPr>
              <a:t>1055</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cy-GB" sz="1800" dirty="0">
                <a:effectLst/>
                <a:latin typeface="Calibri" panose="020F0502020204030204" pitchFamily="34" charset="0"/>
                <a:ea typeface="Calibri" panose="020F0502020204030204" pitchFamily="34" charset="0"/>
                <a:cs typeface="Times New Roman" panose="02020603050405020304" pitchFamily="18" charset="0"/>
              </a:rPr>
              <a:t>Cwblhau Abaty </a:t>
            </a:r>
            <a:r>
              <a:rPr lang="cy-GB" sz="1800" dirty="0" err="1">
                <a:effectLst/>
                <a:latin typeface="Calibri" panose="020F0502020204030204" pitchFamily="34" charset="0"/>
                <a:ea typeface="Calibri" panose="020F0502020204030204" pitchFamily="34" charset="0"/>
                <a:cs typeface="Times New Roman" panose="02020603050405020304" pitchFamily="18" charset="0"/>
              </a:rPr>
              <a:t>Westminster</a:t>
            </a:r>
            <a:r>
              <a:rPr lang="cy-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C3669FF0-A189-49FA-9FD1-AC56684FC1CA}" type="slidenum">
              <a:rPr lang="en-GB" smtClean="0"/>
              <a:t>15</a:t>
            </a:fld>
            <a:endParaRPr lang="en-GB"/>
          </a:p>
        </p:txBody>
      </p:sp>
    </p:spTree>
    <p:extLst>
      <p:ext uri="{BB962C8B-B14F-4D97-AF65-F5344CB8AC3E}">
        <p14:creationId xmlns:p14="http://schemas.microsoft.com/office/powerpoint/2010/main" val="2198929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Hen </a:t>
            </a:r>
            <a:r>
              <a:rPr lang="en-GB" dirty="0" err="1"/>
              <a:t>Saesneg</a:t>
            </a:r>
            <a:r>
              <a:rPr lang="en-GB" dirty="0"/>
              <a:t>               </a:t>
            </a:r>
            <a:r>
              <a:rPr lang="en-GB" dirty="0" err="1"/>
              <a:t>Enw</a:t>
            </a:r>
            <a:endParaRPr lang="en-GB" dirty="0"/>
          </a:p>
        </p:txBody>
      </p:sp>
      <p:sp>
        <p:nvSpPr>
          <p:cNvPr id="4" name="Slide Number Placeholder 3"/>
          <p:cNvSpPr>
            <a:spLocks noGrp="1"/>
          </p:cNvSpPr>
          <p:nvPr>
            <p:ph type="sldNum" sz="quarter" idx="5"/>
          </p:nvPr>
        </p:nvSpPr>
        <p:spPr/>
        <p:txBody>
          <a:bodyPr/>
          <a:lstStyle/>
          <a:p>
            <a:fld id="{C3669FF0-A189-49FA-9FD1-AC56684FC1CA}" type="slidenum">
              <a:rPr lang="en-GB" smtClean="0"/>
              <a:t>25</a:t>
            </a:fld>
            <a:endParaRPr lang="en-GB"/>
          </a:p>
        </p:txBody>
      </p:sp>
    </p:spTree>
    <p:extLst>
      <p:ext uri="{BB962C8B-B14F-4D97-AF65-F5344CB8AC3E}">
        <p14:creationId xmlns:p14="http://schemas.microsoft.com/office/powerpoint/2010/main" val="2046617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B0AB9-77E1-FE4A-90E8-9A04389ADCF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0CA5683-2398-DB45-A92D-AEA9AE8327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9274585-7F96-A048-9709-F1A08254A785}"/>
              </a:ext>
            </a:extLst>
          </p:cNvPr>
          <p:cNvSpPr>
            <a:spLocks noGrp="1"/>
          </p:cNvSpPr>
          <p:nvPr>
            <p:ph type="dt" sz="half" idx="10"/>
          </p:nvPr>
        </p:nvSpPr>
        <p:spPr/>
        <p:txBody>
          <a:bodyPr/>
          <a:lstStyle/>
          <a:p>
            <a:fld id="{E1E690F7-D295-FE4E-BED2-E77C29919488}" type="datetimeFigureOut">
              <a:rPr lang="en-US" smtClean="0"/>
              <a:t>11/4/2021</a:t>
            </a:fld>
            <a:endParaRPr lang="en-US"/>
          </a:p>
        </p:txBody>
      </p:sp>
      <p:sp>
        <p:nvSpPr>
          <p:cNvPr id="5" name="Footer Placeholder 4">
            <a:extLst>
              <a:ext uri="{FF2B5EF4-FFF2-40B4-BE49-F238E27FC236}">
                <a16:creationId xmlns:a16="http://schemas.microsoft.com/office/drawing/2014/main" id="{968C35AA-6F1D-3143-890F-F6C0FBF6CF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844D8-08A8-9D46-9CF9-106670F4C2F1}"/>
              </a:ext>
            </a:extLst>
          </p:cNvPr>
          <p:cNvSpPr>
            <a:spLocks noGrp="1"/>
          </p:cNvSpPr>
          <p:nvPr>
            <p:ph type="sldNum" sz="quarter" idx="12"/>
          </p:nvPr>
        </p:nvSpPr>
        <p:spPr/>
        <p:txBody>
          <a:bodyPr/>
          <a:lstStyle/>
          <a:p>
            <a:fld id="{6F8F993B-CBCC-2E45-9CA9-E8B5E4F64C15}" type="slidenum">
              <a:rPr lang="en-US" smtClean="0"/>
              <a:t>‹#›</a:t>
            </a:fld>
            <a:endParaRPr lang="en-US"/>
          </a:p>
        </p:txBody>
      </p:sp>
    </p:spTree>
    <p:extLst>
      <p:ext uri="{BB962C8B-B14F-4D97-AF65-F5344CB8AC3E}">
        <p14:creationId xmlns:p14="http://schemas.microsoft.com/office/powerpoint/2010/main" val="74355684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D99B0-16F8-E34B-B41F-D5841F30012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C0AC370-D730-4549-A649-F01CF3E4079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D73E507-727D-914C-92AA-C9DC7414E9E4}"/>
              </a:ext>
            </a:extLst>
          </p:cNvPr>
          <p:cNvSpPr>
            <a:spLocks noGrp="1"/>
          </p:cNvSpPr>
          <p:nvPr>
            <p:ph type="dt" sz="half" idx="10"/>
          </p:nvPr>
        </p:nvSpPr>
        <p:spPr/>
        <p:txBody>
          <a:bodyPr/>
          <a:lstStyle/>
          <a:p>
            <a:fld id="{E1E690F7-D295-FE4E-BED2-E77C29919488}" type="datetimeFigureOut">
              <a:rPr lang="en-US" smtClean="0"/>
              <a:t>11/4/2021</a:t>
            </a:fld>
            <a:endParaRPr lang="en-US"/>
          </a:p>
        </p:txBody>
      </p:sp>
      <p:sp>
        <p:nvSpPr>
          <p:cNvPr id="5" name="Footer Placeholder 4">
            <a:extLst>
              <a:ext uri="{FF2B5EF4-FFF2-40B4-BE49-F238E27FC236}">
                <a16:creationId xmlns:a16="http://schemas.microsoft.com/office/drawing/2014/main" id="{AB3027C2-B9A6-544B-8F1D-2BA51C27A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DC1509-3D62-3047-8C9F-AAD57508A01F}"/>
              </a:ext>
            </a:extLst>
          </p:cNvPr>
          <p:cNvSpPr>
            <a:spLocks noGrp="1"/>
          </p:cNvSpPr>
          <p:nvPr>
            <p:ph type="sldNum" sz="quarter" idx="12"/>
          </p:nvPr>
        </p:nvSpPr>
        <p:spPr/>
        <p:txBody>
          <a:bodyPr/>
          <a:lstStyle/>
          <a:p>
            <a:fld id="{6F8F993B-CBCC-2E45-9CA9-E8B5E4F64C15}" type="slidenum">
              <a:rPr lang="en-US" smtClean="0"/>
              <a:t>‹#›</a:t>
            </a:fld>
            <a:endParaRPr lang="en-US"/>
          </a:p>
        </p:txBody>
      </p:sp>
    </p:spTree>
    <p:extLst>
      <p:ext uri="{BB962C8B-B14F-4D97-AF65-F5344CB8AC3E}">
        <p14:creationId xmlns:p14="http://schemas.microsoft.com/office/powerpoint/2010/main" val="335776088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13FD79-13DE-E849-A564-993D7537FF7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8DED57-57EE-4C45-9978-25122B683C6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F4D27E0-A593-764D-BD51-271AD3795186}"/>
              </a:ext>
            </a:extLst>
          </p:cNvPr>
          <p:cNvSpPr>
            <a:spLocks noGrp="1"/>
          </p:cNvSpPr>
          <p:nvPr>
            <p:ph type="dt" sz="half" idx="10"/>
          </p:nvPr>
        </p:nvSpPr>
        <p:spPr/>
        <p:txBody>
          <a:bodyPr/>
          <a:lstStyle/>
          <a:p>
            <a:fld id="{E1E690F7-D295-FE4E-BED2-E77C29919488}" type="datetimeFigureOut">
              <a:rPr lang="en-US" smtClean="0"/>
              <a:t>11/4/2021</a:t>
            </a:fld>
            <a:endParaRPr lang="en-US"/>
          </a:p>
        </p:txBody>
      </p:sp>
      <p:sp>
        <p:nvSpPr>
          <p:cNvPr id="5" name="Footer Placeholder 4">
            <a:extLst>
              <a:ext uri="{FF2B5EF4-FFF2-40B4-BE49-F238E27FC236}">
                <a16:creationId xmlns:a16="http://schemas.microsoft.com/office/drawing/2014/main" id="{AA4478CE-785F-DA4B-8793-F242D61A87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289744-32CF-AA4F-853F-C29F9A494685}"/>
              </a:ext>
            </a:extLst>
          </p:cNvPr>
          <p:cNvSpPr>
            <a:spLocks noGrp="1"/>
          </p:cNvSpPr>
          <p:nvPr>
            <p:ph type="sldNum" sz="quarter" idx="12"/>
          </p:nvPr>
        </p:nvSpPr>
        <p:spPr/>
        <p:txBody>
          <a:bodyPr/>
          <a:lstStyle/>
          <a:p>
            <a:fld id="{6F8F993B-CBCC-2E45-9CA9-E8B5E4F64C15}" type="slidenum">
              <a:rPr lang="en-US" smtClean="0"/>
              <a:t>‹#›</a:t>
            </a:fld>
            <a:endParaRPr lang="en-US"/>
          </a:p>
        </p:txBody>
      </p:sp>
    </p:spTree>
    <p:extLst>
      <p:ext uri="{BB962C8B-B14F-4D97-AF65-F5344CB8AC3E}">
        <p14:creationId xmlns:p14="http://schemas.microsoft.com/office/powerpoint/2010/main" val="332680994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38C00-9806-3146-BD9D-3534C939CBB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CA80188-79A8-C242-B0D4-C931AB8ADA5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EA40ABD-694F-BC49-AF76-E787A265208A}"/>
              </a:ext>
            </a:extLst>
          </p:cNvPr>
          <p:cNvSpPr>
            <a:spLocks noGrp="1"/>
          </p:cNvSpPr>
          <p:nvPr>
            <p:ph type="dt" sz="half" idx="10"/>
          </p:nvPr>
        </p:nvSpPr>
        <p:spPr/>
        <p:txBody>
          <a:bodyPr/>
          <a:lstStyle/>
          <a:p>
            <a:fld id="{E1E690F7-D295-FE4E-BED2-E77C29919488}" type="datetimeFigureOut">
              <a:rPr lang="en-US" smtClean="0"/>
              <a:t>11/4/2021</a:t>
            </a:fld>
            <a:endParaRPr lang="en-US"/>
          </a:p>
        </p:txBody>
      </p:sp>
      <p:sp>
        <p:nvSpPr>
          <p:cNvPr id="5" name="Footer Placeholder 4">
            <a:extLst>
              <a:ext uri="{FF2B5EF4-FFF2-40B4-BE49-F238E27FC236}">
                <a16:creationId xmlns:a16="http://schemas.microsoft.com/office/drawing/2014/main" id="{EF1C81E3-A22A-C64C-9739-35AB01094B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886320-F763-D14C-90BF-EEC3EC2D402C}"/>
              </a:ext>
            </a:extLst>
          </p:cNvPr>
          <p:cNvSpPr>
            <a:spLocks noGrp="1"/>
          </p:cNvSpPr>
          <p:nvPr>
            <p:ph type="sldNum" sz="quarter" idx="12"/>
          </p:nvPr>
        </p:nvSpPr>
        <p:spPr/>
        <p:txBody>
          <a:bodyPr/>
          <a:lstStyle/>
          <a:p>
            <a:fld id="{6F8F993B-CBCC-2E45-9CA9-E8B5E4F64C15}" type="slidenum">
              <a:rPr lang="en-US" smtClean="0"/>
              <a:t>‹#›</a:t>
            </a:fld>
            <a:endParaRPr lang="en-US"/>
          </a:p>
        </p:txBody>
      </p:sp>
    </p:spTree>
    <p:extLst>
      <p:ext uri="{BB962C8B-B14F-4D97-AF65-F5344CB8AC3E}">
        <p14:creationId xmlns:p14="http://schemas.microsoft.com/office/powerpoint/2010/main" val="286261700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F601-4327-FF43-B854-580378E138F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7BC23E2-F529-6443-BFCC-16EFB68ABB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6A6AF0C-714E-4E4D-A18B-9D9644FD487B}"/>
              </a:ext>
            </a:extLst>
          </p:cNvPr>
          <p:cNvSpPr>
            <a:spLocks noGrp="1"/>
          </p:cNvSpPr>
          <p:nvPr>
            <p:ph type="dt" sz="half" idx="10"/>
          </p:nvPr>
        </p:nvSpPr>
        <p:spPr/>
        <p:txBody>
          <a:bodyPr/>
          <a:lstStyle/>
          <a:p>
            <a:fld id="{E1E690F7-D295-FE4E-BED2-E77C29919488}" type="datetimeFigureOut">
              <a:rPr lang="en-US" smtClean="0"/>
              <a:t>11/4/2021</a:t>
            </a:fld>
            <a:endParaRPr lang="en-US"/>
          </a:p>
        </p:txBody>
      </p:sp>
      <p:sp>
        <p:nvSpPr>
          <p:cNvPr id="5" name="Footer Placeholder 4">
            <a:extLst>
              <a:ext uri="{FF2B5EF4-FFF2-40B4-BE49-F238E27FC236}">
                <a16:creationId xmlns:a16="http://schemas.microsoft.com/office/drawing/2014/main" id="{4EE842B1-1CBC-E448-8F70-80505E6E4D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99B9B4-37F2-D040-9FBC-98F362F3CF31}"/>
              </a:ext>
            </a:extLst>
          </p:cNvPr>
          <p:cNvSpPr>
            <a:spLocks noGrp="1"/>
          </p:cNvSpPr>
          <p:nvPr>
            <p:ph type="sldNum" sz="quarter" idx="12"/>
          </p:nvPr>
        </p:nvSpPr>
        <p:spPr/>
        <p:txBody>
          <a:bodyPr/>
          <a:lstStyle/>
          <a:p>
            <a:fld id="{6F8F993B-CBCC-2E45-9CA9-E8B5E4F64C15}" type="slidenum">
              <a:rPr lang="en-US" smtClean="0"/>
              <a:t>‹#›</a:t>
            </a:fld>
            <a:endParaRPr lang="en-US"/>
          </a:p>
        </p:txBody>
      </p:sp>
    </p:spTree>
    <p:extLst>
      <p:ext uri="{BB962C8B-B14F-4D97-AF65-F5344CB8AC3E}">
        <p14:creationId xmlns:p14="http://schemas.microsoft.com/office/powerpoint/2010/main" val="220824862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2ED2A-B7AE-BD46-812E-6CDA04B4073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9579FD5-7E16-EC4A-B6BB-01042ED5314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01FE71D-72F1-2244-B892-5096B79CDC5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EA25AB3-A3DB-4742-9DFD-99DF69A80763}"/>
              </a:ext>
            </a:extLst>
          </p:cNvPr>
          <p:cNvSpPr>
            <a:spLocks noGrp="1"/>
          </p:cNvSpPr>
          <p:nvPr>
            <p:ph type="dt" sz="half" idx="10"/>
          </p:nvPr>
        </p:nvSpPr>
        <p:spPr/>
        <p:txBody>
          <a:bodyPr/>
          <a:lstStyle/>
          <a:p>
            <a:fld id="{E1E690F7-D295-FE4E-BED2-E77C29919488}" type="datetimeFigureOut">
              <a:rPr lang="en-US" smtClean="0"/>
              <a:t>11/4/2021</a:t>
            </a:fld>
            <a:endParaRPr lang="en-US"/>
          </a:p>
        </p:txBody>
      </p:sp>
      <p:sp>
        <p:nvSpPr>
          <p:cNvPr id="6" name="Footer Placeholder 5">
            <a:extLst>
              <a:ext uri="{FF2B5EF4-FFF2-40B4-BE49-F238E27FC236}">
                <a16:creationId xmlns:a16="http://schemas.microsoft.com/office/drawing/2014/main" id="{101AB0E9-69C2-284C-A1E7-7A141373A7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5E8F7A-8DE7-6B45-8C35-83002D8BD6DB}"/>
              </a:ext>
            </a:extLst>
          </p:cNvPr>
          <p:cNvSpPr>
            <a:spLocks noGrp="1"/>
          </p:cNvSpPr>
          <p:nvPr>
            <p:ph type="sldNum" sz="quarter" idx="12"/>
          </p:nvPr>
        </p:nvSpPr>
        <p:spPr/>
        <p:txBody>
          <a:bodyPr/>
          <a:lstStyle/>
          <a:p>
            <a:fld id="{6F8F993B-CBCC-2E45-9CA9-E8B5E4F64C15}" type="slidenum">
              <a:rPr lang="en-US" smtClean="0"/>
              <a:t>‹#›</a:t>
            </a:fld>
            <a:endParaRPr lang="en-US"/>
          </a:p>
        </p:txBody>
      </p:sp>
    </p:spTree>
    <p:extLst>
      <p:ext uri="{BB962C8B-B14F-4D97-AF65-F5344CB8AC3E}">
        <p14:creationId xmlns:p14="http://schemas.microsoft.com/office/powerpoint/2010/main" val="342135844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A9313-20B2-944A-9493-5F8AE193F7F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861DB7B-ADEC-5845-80A1-342106A494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01A3138-F892-6940-8D87-9EA15592940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93FFB97-CACE-6C4E-B740-E9697863A7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90765E7-AD42-0440-8570-DA507623683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89801B9-5F6F-4B4F-BD4A-B75514847EBA}"/>
              </a:ext>
            </a:extLst>
          </p:cNvPr>
          <p:cNvSpPr>
            <a:spLocks noGrp="1"/>
          </p:cNvSpPr>
          <p:nvPr>
            <p:ph type="dt" sz="half" idx="10"/>
          </p:nvPr>
        </p:nvSpPr>
        <p:spPr/>
        <p:txBody>
          <a:bodyPr/>
          <a:lstStyle/>
          <a:p>
            <a:fld id="{E1E690F7-D295-FE4E-BED2-E77C29919488}" type="datetimeFigureOut">
              <a:rPr lang="en-US" smtClean="0"/>
              <a:t>11/4/2021</a:t>
            </a:fld>
            <a:endParaRPr lang="en-US"/>
          </a:p>
        </p:txBody>
      </p:sp>
      <p:sp>
        <p:nvSpPr>
          <p:cNvPr id="8" name="Footer Placeholder 7">
            <a:extLst>
              <a:ext uri="{FF2B5EF4-FFF2-40B4-BE49-F238E27FC236}">
                <a16:creationId xmlns:a16="http://schemas.microsoft.com/office/drawing/2014/main" id="{05CBB174-11DE-E547-B4C4-DA9D5056C6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1EBE9D-7C54-C941-A3E7-5EE6354DC07F}"/>
              </a:ext>
            </a:extLst>
          </p:cNvPr>
          <p:cNvSpPr>
            <a:spLocks noGrp="1"/>
          </p:cNvSpPr>
          <p:nvPr>
            <p:ph type="sldNum" sz="quarter" idx="12"/>
          </p:nvPr>
        </p:nvSpPr>
        <p:spPr/>
        <p:txBody>
          <a:bodyPr/>
          <a:lstStyle/>
          <a:p>
            <a:fld id="{6F8F993B-CBCC-2E45-9CA9-E8B5E4F64C15}" type="slidenum">
              <a:rPr lang="en-US" smtClean="0"/>
              <a:t>‹#›</a:t>
            </a:fld>
            <a:endParaRPr lang="en-US"/>
          </a:p>
        </p:txBody>
      </p:sp>
    </p:spTree>
    <p:extLst>
      <p:ext uri="{BB962C8B-B14F-4D97-AF65-F5344CB8AC3E}">
        <p14:creationId xmlns:p14="http://schemas.microsoft.com/office/powerpoint/2010/main" val="237046111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E5209-7D2B-2F46-A14A-77AC3E73C8D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6A9DF9D-C213-2343-AC10-C945D1A47E32}"/>
              </a:ext>
            </a:extLst>
          </p:cNvPr>
          <p:cNvSpPr>
            <a:spLocks noGrp="1"/>
          </p:cNvSpPr>
          <p:nvPr>
            <p:ph type="dt" sz="half" idx="10"/>
          </p:nvPr>
        </p:nvSpPr>
        <p:spPr/>
        <p:txBody>
          <a:bodyPr/>
          <a:lstStyle/>
          <a:p>
            <a:fld id="{E1E690F7-D295-FE4E-BED2-E77C29919488}" type="datetimeFigureOut">
              <a:rPr lang="en-US" smtClean="0"/>
              <a:t>11/4/2021</a:t>
            </a:fld>
            <a:endParaRPr lang="en-US"/>
          </a:p>
        </p:txBody>
      </p:sp>
      <p:sp>
        <p:nvSpPr>
          <p:cNvPr id="4" name="Footer Placeholder 3">
            <a:extLst>
              <a:ext uri="{FF2B5EF4-FFF2-40B4-BE49-F238E27FC236}">
                <a16:creationId xmlns:a16="http://schemas.microsoft.com/office/drawing/2014/main" id="{B3D428C8-2BEA-0445-9DC7-DB30FAA8E3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278B02-1BE8-4143-877A-AFB57C23D86B}"/>
              </a:ext>
            </a:extLst>
          </p:cNvPr>
          <p:cNvSpPr>
            <a:spLocks noGrp="1"/>
          </p:cNvSpPr>
          <p:nvPr>
            <p:ph type="sldNum" sz="quarter" idx="12"/>
          </p:nvPr>
        </p:nvSpPr>
        <p:spPr/>
        <p:txBody>
          <a:bodyPr/>
          <a:lstStyle/>
          <a:p>
            <a:fld id="{6F8F993B-CBCC-2E45-9CA9-E8B5E4F64C15}" type="slidenum">
              <a:rPr lang="en-US" smtClean="0"/>
              <a:t>‹#›</a:t>
            </a:fld>
            <a:endParaRPr lang="en-US"/>
          </a:p>
        </p:txBody>
      </p:sp>
    </p:spTree>
    <p:extLst>
      <p:ext uri="{BB962C8B-B14F-4D97-AF65-F5344CB8AC3E}">
        <p14:creationId xmlns:p14="http://schemas.microsoft.com/office/powerpoint/2010/main" val="423013715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57866D-73FA-324B-AACC-CBAA4FEA2C3A}"/>
              </a:ext>
            </a:extLst>
          </p:cNvPr>
          <p:cNvSpPr>
            <a:spLocks noGrp="1"/>
          </p:cNvSpPr>
          <p:nvPr>
            <p:ph type="dt" sz="half" idx="10"/>
          </p:nvPr>
        </p:nvSpPr>
        <p:spPr/>
        <p:txBody>
          <a:bodyPr/>
          <a:lstStyle/>
          <a:p>
            <a:fld id="{E1E690F7-D295-FE4E-BED2-E77C29919488}" type="datetimeFigureOut">
              <a:rPr lang="en-US" smtClean="0"/>
              <a:t>11/4/2021</a:t>
            </a:fld>
            <a:endParaRPr lang="en-US"/>
          </a:p>
        </p:txBody>
      </p:sp>
      <p:sp>
        <p:nvSpPr>
          <p:cNvPr id="3" name="Footer Placeholder 2">
            <a:extLst>
              <a:ext uri="{FF2B5EF4-FFF2-40B4-BE49-F238E27FC236}">
                <a16:creationId xmlns:a16="http://schemas.microsoft.com/office/drawing/2014/main" id="{C6117343-9E8D-8343-BBA9-4B20C61A7A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7F6695-08EA-0240-B14F-CE3E988AC6B4}"/>
              </a:ext>
            </a:extLst>
          </p:cNvPr>
          <p:cNvSpPr>
            <a:spLocks noGrp="1"/>
          </p:cNvSpPr>
          <p:nvPr>
            <p:ph type="sldNum" sz="quarter" idx="12"/>
          </p:nvPr>
        </p:nvSpPr>
        <p:spPr/>
        <p:txBody>
          <a:bodyPr/>
          <a:lstStyle/>
          <a:p>
            <a:fld id="{6F8F993B-CBCC-2E45-9CA9-E8B5E4F64C15}" type="slidenum">
              <a:rPr lang="en-US" smtClean="0"/>
              <a:t>‹#›</a:t>
            </a:fld>
            <a:endParaRPr lang="en-US"/>
          </a:p>
        </p:txBody>
      </p:sp>
    </p:spTree>
    <p:extLst>
      <p:ext uri="{BB962C8B-B14F-4D97-AF65-F5344CB8AC3E}">
        <p14:creationId xmlns:p14="http://schemas.microsoft.com/office/powerpoint/2010/main" val="89089724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408DF-04CD-684B-833D-1EB4A320665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3450056-E1E8-7642-BDDC-5AAA24AC4E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836EE75-34E0-2C44-8861-7211C03EDF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2720F4C-EA41-5943-8545-18D41F780764}"/>
              </a:ext>
            </a:extLst>
          </p:cNvPr>
          <p:cNvSpPr>
            <a:spLocks noGrp="1"/>
          </p:cNvSpPr>
          <p:nvPr>
            <p:ph type="dt" sz="half" idx="10"/>
          </p:nvPr>
        </p:nvSpPr>
        <p:spPr/>
        <p:txBody>
          <a:bodyPr/>
          <a:lstStyle/>
          <a:p>
            <a:fld id="{E1E690F7-D295-FE4E-BED2-E77C29919488}" type="datetimeFigureOut">
              <a:rPr lang="en-US" smtClean="0"/>
              <a:t>11/4/2021</a:t>
            </a:fld>
            <a:endParaRPr lang="en-US"/>
          </a:p>
        </p:txBody>
      </p:sp>
      <p:sp>
        <p:nvSpPr>
          <p:cNvPr id="6" name="Footer Placeholder 5">
            <a:extLst>
              <a:ext uri="{FF2B5EF4-FFF2-40B4-BE49-F238E27FC236}">
                <a16:creationId xmlns:a16="http://schemas.microsoft.com/office/drawing/2014/main" id="{7EE677B6-DE5A-E34A-B1AA-DC75CEB914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3DDEEE-88F6-1249-B849-96FCC62D6045}"/>
              </a:ext>
            </a:extLst>
          </p:cNvPr>
          <p:cNvSpPr>
            <a:spLocks noGrp="1"/>
          </p:cNvSpPr>
          <p:nvPr>
            <p:ph type="sldNum" sz="quarter" idx="12"/>
          </p:nvPr>
        </p:nvSpPr>
        <p:spPr/>
        <p:txBody>
          <a:bodyPr/>
          <a:lstStyle/>
          <a:p>
            <a:fld id="{6F8F993B-CBCC-2E45-9CA9-E8B5E4F64C15}" type="slidenum">
              <a:rPr lang="en-US" smtClean="0"/>
              <a:t>‹#›</a:t>
            </a:fld>
            <a:endParaRPr lang="en-US"/>
          </a:p>
        </p:txBody>
      </p:sp>
    </p:spTree>
    <p:extLst>
      <p:ext uri="{BB962C8B-B14F-4D97-AF65-F5344CB8AC3E}">
        <p14:creationId xmlns:p14="http://schemas.microsoft.com/office/powerpoint/2010/main" val="343037155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5AFD1-A6CB-7940-A357-02DB4F810AD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9F4616A-8992-9B43-9E61-CEFB7BEC2D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3DCCF5-4685-DB4F-AEFE-B0CDFAF130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FD886A-6267-6A4A-A1A4-FDBB15A9CAE5}"/>
              </a:ext>
            </a:extLst>
          </p:cNvPr>
          <p:cNvSpPr>
            <a:spLocks noGrp="1"/>
          </p:cNvSpPr>
          <p:nvPr>
            <p:ph type="dt" sz="half" idx="10"/>
          </p:nvPr>
        </p:nvSpPr>
        <p:spPr/>
        <p:txBody>
          <a:bodyPr/>
          <a:lstStyle/>
          <a:p>
            <a:fld id="{E1E690F7-D295-FE4E-BED2-E77C29919488}" type="datetimeFigureOut">
              <a:rPr lang="en-US" smtClean="0"/>
              <a:t>11/4/2021</a:t>
            </a:fld>
            <a:endParaRPr lang="en-US"/>
          </a:p>
        </p:txBody>
      </p:sp>
      <p:sp>
        <p:nvSpPr>
          <p:cNvPr id="6" name="Footer Placeholder 5">
            <a:extLst>
              <a:ext uri="{FF2B5EF4-FFF2-40B4-BE49-F238E27FC236}">
                <a16:creationId xmlns:a16="http://schemas.microsoft.com/office/drawing/2014/main" id="{26DBAD4C-9579-E745-AC34-60400ABB74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4DE1B-6863-A942-A7E5-F128325FA0F7}"/>
              </a:ext>
            </a:extLst>
          </p:cNvPr>
          <p:cNvSpPr>
            <a:spLocks noGrp="1"/>
          </p:cNvSpPr>
          <p:nvPr>
            <p:ph type="sldNum" sz="quarter" idx="12"/>
          </p:nvPr>
        </p:nvSpPr>
        <p:spPr/>
        <p:txBody>
          <a:bodyPr/>
          <a:lstStyle/>
          <a:p>
            <a:fld id="{6F8F993B-CBCC-2E45-9CA9-E8B5E4F64C15}" type="slidenum">
              <a:rPr lang="en-US" smtClean="0"/>
              <a:t>‹#›</a:t>
            </a:fld>
            <a:endParaRPr lang="en-US"/>
          </a:p>
        </p:txBody>
      </p:sp>
    </p:spTree>
    <p:extLst>
      <p:ext uri="{BB962C8B-B14F-4D97-AF65-F5344CB8AC3E}">
        <p14:creationId xmlns:p14="http://schemas.microsoft.com/office/powerpoint/2010/main" val="161289280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D294E7-267D-5940-B3C2-19BF7F234B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4675C0B-6B95-0A44-871C-4A3C0CD0C2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161348F-CA91-F443-BA30-B01963DF93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E690F7-D295-FE4E-BED2-E77C29919488}" type="datetimeFigureOut">
              <a:rPr lang="en-US" smtClean="0"/>
              <a:t>11/4/2021</a:t>
            </a:fld>
            <a:endParaRPr lang="en-US"/>
          </a:p>
        </p:txBody>
      </p:sp>
      <p:sp>
        <p:nvSpPr>
          <p:cNvPr id="5" name="Footer Placeholder 4">
            <a:extLst>
              <a:ext uri="{FF2B5EF4-FFF2-40B4-BE49-F238E27FC236}">
                <a16:creationId xmlns:a16="http://schemas.microsoft.com/office/drawing/2014/main" id="{52FBFE0E-9050-5C4C-910F-25BF6C7E9D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5809E6-E045-3040-B6FC-6F5AC24ED5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8F993B-CBCC-2E45-9CA9-E8B5E4F64C15}" type="slidenum">
              <a:rPr lang="en-US" smtClean="0"/>
              <a:t>‹#›</a:t>
            </a:fld>
            <a:endParaRPr lang="en-US"/>
          </a:p>
        </p:txBody>
      </p:sp>
    </p:spTree>
    <p:extLst>
      <p:ext uri="{BB962C8B-B14F-4D97-AF65-F5344CB8AC3E}">
        <p14:creationId xmlns:p14="http://schemas.microsoft.com/office/powerpoint/2010/main" val="7579955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theschoolrun.com/homework-help/england" TargetMode="External"/><Relationship Id="rId2" Type="http://schemas.openxmlformats.org/officeDocument/2006/relationships/hyperlink" Target="https://www.theschoolrun.com/homework-help/roman-empire" TargetMode="External"/><Relationship Id="rId1" Type="http://schemas.openxmlformats.org/officeDocument/2006/relationships/slideLayout" Target="../slideLayouts/slideLayout2.xml"/><Relationship Id="rId4" Type="http://schemas.openxmlformats.org/officeDocument/2006/relationships/hyperlink" Target="https://www.theschoolrun.com/homework-help/alfred-the-great" TargetMode="External"/></Relationships>
</file>

<file path=ppt/slides/_rels/slide11.xml.rels><?xml version="1.0" encoding="UTF-8" standalone="yes"?>
<Relationships xmlns="http://schemas.openxmlformats.org/package/2006/relationships"><Relationship Id="rId2" Type="http://schemas.openxmlformats.org/officeDocument/2006/relationships/hyperlink" Target="https://www.bbc.co.uk/bitesize/topics/zxsbcdm/articles/zq2m6s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5lNr-nOEmyE" TargetMode="External"/><Relationship Id="rId2" Type="http://schemas.openxmlformats.org/officeDocument/2006/relationships/hyperlink" Target="https://www.wordproject.org/bibles/resources/our_father/in_many_languages.ht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outu.be/0ikNxAJmij8"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6C0A0-E863-994F-BF34-8120C9FB7433}"/>
              </a:ext>
            </a:extLst>
          </p:cNvPr>
          <p:cNvSpPr>
            <a:spLocks noGrp="1"/>
          </p:cNvSpPr>
          <p:nvPr>
            <p:ph type="ctrTitle"/>
          </p:nvPr>
        </p:nvSpPr>
        <p:spPr/>
        <p:txBody>
          <a:bodyPr/>
          <a:lstStyle/>
          <a:p>
            <a:pPr>
              <a:defRPr b="0" i="0"/>
            </a:pPr>
            <a:r>
              <a:rPr lang="1106" dirty="0"/>
              <a:t>Gweddi</a:t>
            </a:r>
            <a:r>
              <a:rPr lang="en-GB" dirty="0"/>
              <a:t>’</a:t>
            </a:r>
            <a:r>
              <a:rPr lang="1106" dirty="0"/>
              <a:t>r Arglwydd</a:t>
            </a:r>
          </a:p>
        </p:txBody>
      </p:sp>
      <p:sp>
        <p:nvSpPr>
          <p:cNvPr id="3" name="Subtitle 2">
            <a:extLst>
              <a:ext uri="{FF2B5EF4-FFF2-40B4-BE49-F238E27FC236}">
                <a16:creationId xmlns:a16="http://schemas.microsoft.com/office/drawing/2014/main" id="{9DA12FDD-062B-0F4E-9C69-0B3F50F52091}"/>
              </a:ext>
            </a:extLst>
          </p:cNvPr>
          <p:cNvSpPr>
            <a:spLocks noGrp="1"/>
          </p:cNvSpPr>
          <p:nvPr>
            <p:ph type="subTitle" idx="1"/>
          </p:nvPr>
        </p:nvSpPr>
        <p:spPr/>
        <p:txBody>
          <a:bodyPr>
            <a:normAutofit lnSpcReduction="10000"/>
          </a:bodyPr>
          <a:lstStyle/>
          <a:p>
            <a:pPr>
              <a:defRPr b="0" i="0"/>
            </a:pPr>
            <a:r>
              <a:rPr lang="1106" dirty="0"/>
              <a:t>Gweithgaredd Ieithoedd, Llythrennedd a Chyfathrebu </a:t>
            </a:r>
          </a:p>
          <a:p>
            <a:r>
              <a:rPr lang="1106"/>
              <a:t>– Rwy</a:t>
            </a:r>
            <a:r>
              <a:rPr lang="en-GB"/>
              <a:t>’</a:t>
            </a:r>
            <a:r>
              <a:rPr lang="1106"/>
              <a:t>n gallu deall bod cysylltiadau rhwng iaith, diwylliant a hunaniaeth a bod rhain yn amrywio o fewn Cymru ac o amgylch y byd.</a:t>
            </a:r>
            <a:endParaRPr lang="en-US" dirty="0"/>
          </a:p>
          <a:p>
            <a:pPr>
              <a:defRPr b="0" i="0"/>
            </a:pPr>
            <a:r>
              <a:rPr lang="1106" dirty="0"/>
              <a:t>Cam </a:t>
            </a:r>
            <a:r>
              <a:rPr lang="1106"/>
              <a:t>Cynnydd 3</a:t>
            </a:r>
            <a:endParaRPr lang="1106" dirty="0"/>
          </a:p>
        </p:txBody>
      </p:sp>
    </p:spTree>
    <p:extLst>
      <p:ext uri="{BB962C8B-B14F-4D97-AF65-F5344CB8AC3E}">
        <p14:creationId xmlns:p14="http://schemas.microsoft.com/office/powerpoint/2010/main" val="357805640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9753-4E0F-1942-A343-92FABC6E7A58}"/>
              </a:ext>
            </a:extLst>
          </p:cNvPr>
          <p:cNvSpPr>
            <a:spLocks noGrp="1"/>
          </p:cNvSpPr>
          <p:nvPr>
            <p:ph type="title"/>
          </p:nvPr>
        </p:nvSpPr>
        <p:spPr/>
        <p:txBody>
          <a:bodyPr/>
          <a:lstStyle/>
          <a:p>
            <a:pPr>
              <a:defRPr b="0" i="0"/>
            </a:pPr>
            <a:r>
              <a:rPr lang="1106" dirty="0"/>
              <a:t>Pwy oedd yr Eingl-Sacsoniaid?</a:t>
            </a:r>
          </a:p>
        </p:txBody>
      </p:sp>
      <p:sp>
        <p:nvSpPr>
          <p:cNvPr id="3" name="Content Placeholder 2">
            <a:extLst>
              <a:ext uri="{FF2B5EF4-FFF2-40B4-BE49-F238E27FC236}">
                <a16:creationId xmlns:a16="http://schemas.microsoft.com/office/drawing/2014/main" id="{3A929C09-4CA0-4149-A7D2-4264D94FEE63}"/>
              </a:ext>
            </a:extLst>
          </p:cNvPr>
          <p:cNvSpPr>
            <a:spLocks noGrp="1"/>
          </p:cNvSpPr>
          <p:nvPr>
            <p:ph idx="1"/>
          </p:nvPr>
        </p:nvSpPr>
        <p:spPr/>
        <p:txBody>
          <a:bodyPr/>
          <a:lstStyle/>
          <a:p>
            <a:pPr fontAlgn="base">
              <a:defRPr b="0" i="0"/>
            </a:pPr>
            <a:r>
              <a:rPr lang="1106" dirty="0"/>
              <a:t>Daeth yr Eingl-Sacsoniaid i Loegr wedi i</a:t>
            </a:r>
            <a:r>
              <a:rPr lang="en-GB" dirty="0"/>
              <a:t>’</a:t>
            </a:r>
            <a:r>
              <a:rPr lang="1106" dirty="0"/>
              <a:t>r </a:t>
            </a:r>
            <a:r>
              <a:rPr lang="1106" dirty="0">
                <a:hlinkClick r:id="rId2"/>
              </a:rPr>
              <a:t>Rhufeiniaid</a:t>
            </a:r>
            <a:r>
              <a:rPr lang="1106" dirty="0"/>
              <a:t> adael yn y flwyddyn 410. Doedd neb yn rheoli </a:t>
            </a:r>
            <a:r>
              <a:rPr lang="1106" dirty="0">
                <a:hlinkClick r:id="rId3"/>
              </a:rPr>
              <a:t>Lloegr</a:t>
            </a:r>
            <a:r>
              <a:rPr lang="1106" dirty="0"/>
              <a:t> gyfan ar y pryd – roedd llawer o deyrnasoedd bach dan reolaeth </a:t>
            </a:r>
            <a:r>
              <a:rPr lang="en-GB" dirty="0" err="1"/>
              <a:t>yr</a:t>
            </a:r>
            <a:r>
              <a:rPr lang="en-GB" dirty="0"/>
              <a:t> </a:t>
            </a:r>
            <a:r>
              <a:rPr lang="1106" dirty="0"/>
              <a:t>Eingl-Sacson</a:t>
            </a:r>
            <a:r>
              <a:rPr lang="en-GB" dirty="0" err="1"/>
              <a:t>iaid</a:t>
            </a:r>
            <a:r>
              <a:rPr lang="en-GB" dirty="0"/>
              <a:t>,</a:t>
            </a:r>
            <a:r>
              <a:rPr lang="1106" dirty="0"/>
              <a:t> gyda</a:t>
            </a:r>
            <a:r>
              <a:rPr lang="en-GB" dirty="0"/>
              <a:t>’</a:t>
            </a:r>
            <a:r>
              <a:rPr lang="1106" dirty="0"/>
              <a:t>r rheini</a:t>
            </a:r>
            <a:r>
              <a:rPr lang="en-GB" dirty="0"/>
              <a:t>’</a:t>
            </a:r>
            <a:r>
              <a:rPr lang="1106" dirty="0"/>
              <a:t>n uno fel un wlad yn y pen draw.</a:t>
            </a:r>
          </a:p>
          <a:p>
            <a:pPr fontAlgn="base">
              <a:defRPr b="0" i="0"/>
            </a:pPr>
            <a:r>
              <a:rPr lang="1106" b="1" dirty="0"/>
              <a:t>Eingl-Sacsoniaid oedd brenhinoedd cynharaf Lloegr</a:t>
            </a:r>
            <a:r>
              <a:rPr lang="1106" dirty="0"/>
              <a:t>, gan ddechrau gydag Egbert yn y flwyddyn 802. Teyrnasodd yr Eingl-Sacsoniaid am tua thair canrif, ac yn ystod y cyfnod hwn y ffurfiwyd sylfaen brenhiniaeth a chyfreithiau Lloegr.</a:t>
            </a:r>
          </a:p>
          <a:p>
            <a:pPr fontAlgn="base">
              <a:defRPr b="0" i="0"/>
            </a:pPr>
            <a:r>
              <a:rPr lang="1106" dirty="0"/>
              <a:t>Y ddau frenin Eingl-Sacsonaidd enwocaf yw </a:t>
            </a:r>
            <a:r>
              <a:rPr lang="1106" dirty="0">
                <a:hlinkClick r:id="rId4"/>
              </a:rPr>
              <a:t>Alffred </a:t>
            </a:r>
            <a:r>
              <a:rPr lang="en-GB" dirty="0" err="1">
                <a:hlinkClick r:id="rId4"/>
              </a:rPr>
              <a:t>Fawr</a:t>
            </a:r>
            <a:r>
              <a:rPr lang="en-GB" dirty="0">
                <a:hlinkClick r:id="rId4"/>
              </a:rPr>
              <a:t> </a:t>
            </a:r>
            <a:r>
              <a:rPr lang="1106" dirty="0"/>
              <a:t>a Caniwt.</a:t>
            </a:r>
          </a:p>
          <a:p>
            <a:endParaRPr lang="en-US" dirty="0"/>
          </a:p>
        </p:txBody>
      </p:sp>
    </p:spTree>
    <p:extLst>
      <p:ext uri="{BB962C8B-B14F-4D97-AF65-F5344CB8AC3E}">
        <p14:creationId xmlns:p14="http://schemas.microsoft.com/office/powerpoint/2010/main" val="148146466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D66A55-1D71-7145-8972-4CF6133705D7}"/>
              </a:ext>
            </a:extLst>
          </p:cNvPr>
          <p:cNvSpPr>
            <a:spLocks noGrp="1"/>
          </p:cNvSpPr>
          <p:nvPr>
            <p:ph idx="1"/>
          </p:nvPr>
        </p:nvSpPr>
        <p:spPr>
          <a:xfrm>
            <a:off x="838200" y="539750"/>
            <a:ext cx="10515600" cy="4351338"/>
          </a:xfrm>
        </p:spPr>
        <p:txBody>
          <a:bodyPr>
            <a:normAutofit/>
          </a:bodyPr>
          <a:lstStyle/>
          <a:p>
            <a:pPr>
              <a:defRPr b="0" i="0"/>
            </a:pPr>
            <a:r>
              <a:rPr lang="1106" dirty="0"/>
              <a:t>Ar un adeg, roedd Eingl-Sacsoniaid yn addoli llawer o wahanol dduwiau a oedd, yn eu tyb nhw, yn rheoli pob agwedd ar fywyd, </a:t>
            </a:r>
            <a:r>
              <a:rPr lang="1106"/>
              <a:t>ond </a:t>
            </a:r>
            <a:r>
              <a:rPr lang="en-GB"/>
              <a:t>tua’</a:t>
            </a:r>
            <a:r>
              <a:rPr lang="1106" dirty="0"/>
              <a:t>r 7fed ganrif, trodd llawer at Gristnogaeth ar ôl dyfodiad y cenhadwr Awstin Sant o Rufain.</a:t>
            </a:r>
            <a:endParaRPr lang="en-US" dirty="0"/>
          </a:p>
          <a:p>
            <a:pPr>
              <a:defRPr b="0" i="0"/>
            </a:pPr>
            <a:r>
              <a:rPr lang="1106" dirty="0"/>
              <a:t>Daw rhai </a:t>
            </a:r>
            <a:r>
              <a:rPr lang="1106"/>
              <a:t>geiriau </a:t>
            </a:r>
            <a:r>
              <a:rPr lang="cy-GB"/>
              <a:t>Saesneg modern</a:t>
            </a:r>
            <a:r>
              <a:rPr lang="1106"/>
              <a:t>, </a:t>
            </a:r>
            <a:r>
              <a:rPr lang="1106" dirty="0"/>
              <a:t>megis dyddiau</a:t>
            </a:r>
            <a:r>
              <a:rPr lang="en-GB" dirty="0"/>
              <a:t>’</a:t>
            </a:r>
            <a:r>
              <a:rPr lang="1106" dirty="0"/>
              <a:t>r wythnos, o</a:t>
            </a:r>
            <a:r>
              <a:rPr lang="en-GB" dirty="0"/>
              <a:t>’</a:t>
            </a:r>
            <a:r>
              <a:rPr lang="1106" dirty="0"/>
              <a:t>r iaith Eingl-Sacsoneg (sydd weithiau</a:t>
            </a:r>
            <a:r>
              <a:rPr lang="en-GB" dirty="0"/>
              <a:t>’</a:t>
            </a:r>
            <a:r>
              <a:rPr lang="1106" dirty="0"/>
              <a:t>n cael ei galw</a:t>
            </a:r>
            <a:r>
              <a:rPr lang="en-GB" dirty="0"/>
              <a:t>’</a:t>
            </a:r>
            <a:r>
              <a:rPr lang="1106" dirty="0"/>
              <a:t>n Hen Saesneg).</a:t>
            </a:r>
            <a:endParaRPr lang="en-US" dirty="0"/>
          </a:p>
          <a:p>
            <a:pPr>
              <a:defRPr b="0" i="0"/>
            </a:pPr>
            <a:r>
              <a:rPr lang="1106" dirty="0"/>
              <a:t>Mae Eingl-Sacsoneg yn defnyddio llawer o</a:t>
            </a:r>
            <a:r>
              <a:rPr lang="en-GB" dirty="0"/>
              <a:t>’</a:t>
            </a:r>
            <a:r>
              <a:rPr lang="1106" dirty="0"/>
              <a:t>r llythrennau </a:t>
            </a:r>
            <a:r>
              <a:rPr lang="1106"/>
              <a:t>mewn </a:t>
            </a:r>
            <a:r>
              <a:rPr lang="cy-GB"/>
              <a:t>Saesneg Modern</a:t>
            </a:r>
            <a:r>
              <a:rPr lang="1106"/>
              <a:t> </a:t>
            </a:r>
            <a:r>
              <a:rPr lang="1106" dirty="0"/>
              <a:t>(er nad yw j, q, a v wedi</a:t>
            </a:r>
            <a:r>
              <a:rPr lang="en-GB" dirty="0"/>
              <a:t>’</a:t>
            </a:r>
            <a:r>
              <a:rPr lang="1106" dirty="0"/>
              <a:t>u cynnwys ac anaml iawn y defnyddir y llythrennau k a z) yn ogystal â thair llythyren ychwanegol: þ ð æ </a:t>
            </a:r>
          </a:p>
          <a:p>
            <a:endParaRPr lang="en-US" dirty="0"/>
          </a:p>
        </p:txBody>
      </p:sp>
      <p:sp>
        <p:nvSpPr>
          <p:cNvPr id="4" name="Rectangle 3">
            <a:extLst>
              <a:ext uri="{FF2B5EF4-FFF2-40B4-BE49-F238E27FC236}">
                <a16:creationId xmlns:a16="http://schemas.microsoft.com/office/drawing/2014/main" id="{BD980918-086A-9142-A7DC-AEC8F0D0184B}"/>
              </a:ext>
            </a:extLst>
          </p:cNvPr>
          <p:cNvSpPr/>
          <p:nvPr/>
        </p:nvSpPr>
        <p:spPr>
          <a:xfrm>
            <a:off x="838199" y="5191810"/>
            <a:ext cx="10426886" cy="366126"/>
          </a:xfrm>
          <a:prstGeom prst="rect">
            <a:avLst/>
          </a:prstGeom>
        </p:spPr>
        <p:txBody>
          <a:bodyPr wrap="square">
            <a:spAutoFit/>
          </a:bodyPr>
          <a:lstStyle/>
          <a:p>
            <a:pPr>
              <a:defRPr b="0" i="0"/>
            </a:pPr>
            <a:r>
              <a:rPr lang="1106" dirty="0"/>
              <a:t>Rhagor o wybodaeth: </a:t>
            </a:r>
            <a:r>
              <a:rPr lang="1106" dirty="0">
                <a:hlinkClick r:id="rId2"/>
              </a:rPr>
              <a:t>https://www.bbc.co.uk/bitesize/topics/zxsbcdm/articles/zq2m6sg</a:t>
            </a:r>
            <a:r>
              <a:rPr lang="en-GB" dirty="0"/>
              <a:t> </a:t>
            </a:r>
            <a:r>
              <a:rPr lang="1106" dirty="0"/>
              <a:t> </a:t>
            </a:r>
          </a:p>
        </p:txBody>
      </p:sp>
    </p:spTree>
    <p:extLst>
      <p:ext uri="{BB962C8B-B14F-4D97-AF65-F5344CB8AC3E}">
        <p14:creationId xmlns:p14="http://schemas.microsoft.com/office/powerpoint/2010/main" val="384415913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35221A-F8E1-1844-87FB-DE0A345BA362}"/>
              </a:ext>
            </a:extLst>
          </p:cNvPr>
          <p:cNvPicPr>
            <a:picLocks noChangeAspect="1"/>
          </p:cNvPicPr>
          <p:nvPr/>
        </p:nvPicPr>
        <p:blipFill>
          <a:blip r:embed="rId3"/>
          <a:stretch>
            <a:fillRect/>
          </a:stretch>
        </p:blipFill>
        <p:spPr>
          <a:xfrm>
            <a:off x="1138925" y="0"/>
            <a:ext cx="9914150" cy="6858000"/>
          </a:xfrm>
          <a:prstGeom prst="rect">
            <a:avLst/>
          </a:prstGeom>
        </p:spPr>
      </p:pic>
    </p:spTree>
    <p:extLst>
      <p:ext uri="{BB962C8B-B14F-4D97-AF65-F5344CB8AC3E}">
        <p14:creationId xmlns:p14="http://schemas.microsoft.com/office/powerpoint/2010/main" val="129868939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C48C41-D0B5-9047-8918-D247E0B11B31}"/>
              </a:ext>
            </a:extLst>
          </p:cNvPr>
          <p:cNvPicPr>
            <a:picLocks noChangeAspect="1"/>
          </p:cNvPicPr>
          <p:nvPr/>
        </p:nvPicPr>
        <p:blipFill>
          <a:blip r:embed="rId3"/>
          <a:stretch>
            <a:fillRect/>
          </a:stretch>
        </p:blipFill>
        <p:spPr>
          <a:xfrm>
            <a:off x="1138925" y="0"/>
            <a:ext cx="9914150" cy="6858000"/>
          </a:xfrm>
          <a:prstGeom prst="rect">
            <a:avLst/>
          </a:prstGeom>
        </p:spPr>
      </p:pic>
    </p:spTree>
    <p:extLst>
      <p:ext uri="{BB962C8B-B14F-4D97-AF65-F5344CB8AC3E}">
        <p14:creationId xmlns:p14="http://schemas.microsoft.com/office/powerpoint/2010/main" val="80405286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8D5AF4-21B7-BE4F-B541-A4767C7E059F}"/>
              </a:ext>
            </a:extLst>
          </p:cNvPr>
          <p:cNvPicPr>
            <a:picLocks noChangeAspect="1"/>
          </p:cNvPicPr>
          <p:nvPr/>
        </p:nvPicPr>
        <p:blipFill>
          <a:blip r:embed="rId3"/>
          <a:stretch>
            <a:fillRect/>
          </a:stretch>
        </p:blipFill>
        <p:spPr>
          <a:xfrm>
            <a:off x="1138925" y="0"/>
            <a:ext cx="9914150" cy="6858000"/>
          </a:xfrm>
          <a:prstGeom prst="rect">
            <a:avLst/>
          </a:prstGeom>
        </p:spPr>
      </p:pic>
    </p:spTree>
    <p:extLst>
      <p:ext uri="{BB962C8B-B14F-4D97-AF65-F5344CB8AC3E}">
        <p14:creationId xmlns:p14="http://schemas.microsoft.com/office/powerpoint/2010/main" val="250006611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779FF9B-94FD-5946-9F08-6D1012149E82}"/>
              </a:ext>
            </a:extLst>
          </p:cNvPr>
          <p:cNvPicPr>
            <a:picLocks noChangeAspect="1"/>
          </p:cNvPicPr>
          <p:nvPr/>
        </p:nvPicPr>
        <p:blipFill>
          <a:blip r:embed="rId3"/>
          <a:stretch>
            <a:fillRect/>
          </a:stretch>
        </p:blipFill>
        <p:spPr>
          <a:xfrm>
            <a:off x="2084686" y="643467"/>
            <a:ext cx="8022628" cy="5571066"/>
          </a:xfrm>
          <a:prstGeom prst="rect">
            <a:avLst/>
          </a:prstGeom>
        </p:spPr>
      </p:pic>
    </p:spTree>
    <p:extLst>
      <p:ext uri="{BB962C8B-B14F-4D97-AF65-F5344CB8AC3E}">
        <p14:creationId xmlns:p14="http://schemas.microsoft.com/office/powerpoint/2010/main" val="331164822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9EFA0-CDCC-E34A-A411-2E1D1AC7ED4D}"/>
              </a:ext>
            </a:extLst>
          </p:cNvPr>
          <p:cNvSpPr>
            <a:spLocks noGrp="1"/>
          </p:cNvSpPr>
          <p:nvPr>
            <p:ph type="title"/>
          </p:nvPr>
        </p:nvSpPr>
        <p:spPr>
          <a:xfrm>
            <a:off x="524741" y="620392"/>
            <a:ext cx="3808268" cy="5504688"/>
          </a:xfrm>
        </p:spPr>
        <p:txBody>
          <a:bodyPr>
            <a:normAutofit/>
          </a:bodyPr>
          <a:lstStyle/>
          <a:p>
            <a:pPr>
              <a:defRPr b="0" i="0"/>
            </a:pPr>
            <a:r>
              <a:rPr lang="1106" sz="6000" dirty="0">
                <a:solidFill>
                  <a:schemeClr val="accent5"/>
                </a:solidFill>
              </a:rPr>
              <a:t>O ble ddaeth yr iaith Eingl-Sacsoneg?</a:t>
            </a:r>
          </a:p>
        </p:txBody>
      </p:sp>
      <p:graphicFrame>
        <p:nvGraphicFramePr>
          <p:cNvPr id="5" name="Content Placeholder 2">
            <a:extLst>
              <a:ext uri="{FF2B5EF4-FFF2-40B4-BE49-F238E27FC236}">
                <a16:creationId xmlns:a16="http://schemas.microsoft.com/office/drawing/2014/main" id="{D12720B5-7368-460F-B4BC-01D036DF06FC}"/>
              </a:ext>
            </a:extLst>
          </p:cNvPr>
          <p:cNvGraphicFramePr>
            <a:graphicFrameLocks noGrp="1"/>
          </p:cNvGraphicFramePr>
          <p:nvPr>
            <p:ph idx="1"/>
            <p:extLst>
              <p:ext uri="{D42A27DB-BD31-4B8C-83A1-F6EECF244321}">
                <p14:modId xmlns:p14="http://schemas.microsoft.com/office/powerpoint/2010/main" val="2468932800"/>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335919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B2B03-42CC-984D-B7DE-D7A4DDA3EA47}"/>
              </a:ext>
            </a:extLst>
          </p:cNvPr>
          <p:cNvSpPr>
            <a:spLocks noGrp="1"/>
          </p:cNvSpPr>
          <p:nvPr>
            <p:ph type="title"/>
          </p:nvPr>
        </p:nvSpPr>
        <p:spPr/>
        <p:txBody>
          <a:bodyPr/>
          <a:lstStyle/>
          <a:p>
            <a:pPr>
              <a:defRPr b="0" i="0"/>
            </a:pPr>
            <a:r>
              <a:rPr lang="1106" u="sng"/>
              <a:t>Gweithgaredd 2</a:t>
            </a:r>
          </a:p>
        </p:txBody>
      </p:sp>
      <p:sp>
        <p:nvSpPr>
          <p:cNvPr id="3" name="Content Placeholder 2">
            <a:extLst>
              <a:ext uri="{FF2B5EF4-FFF2-40B4-BE49-F238E27FC236}">
                <a16:creationId xmlns:a16="http://schemas.microsoft.com/office/drawing/2014/main" id="{CD31C480-AA3B-CB48-818F-9A1CDFB94074}"/>
              </a:ext>
            </a:extLst>
          </p:cNvPr>
          <p:cNvSpPr>
            <a:spLocks noGrp="1"/>
          </p:cNvSpPr>
          <p:nvPr>
            <p:ph idx="1"/>
          </p:nvPr>
        </p:nvSpPr>
        <p:spPr/>
        <p:txBody>
          <a:bodyPr/>
          <a:lstStyle/>
          <a:p>
            <a:pPr>
              <a:defRPr b="0" i="0"/>
            </a:pPr>
            <a:r>
              <a:rPr lang="1106" dirty="0"/>
              <a:t>Dewch o hyd i debygrwydd rhwng Hen Saesneg </a:t>
            </a:r>
            <a:r>
              <a:rPr lang="1106"/>
              <a:t>a </a:t>
            </a:r>
            <a:r>
              <a:rPr lang="cy-GB"/>
              <a:t>Saesneg Modern</a:t>
            </a:r>
            <a:endParaRPr lang="1106" dirty="0"/>
          </a:p>
          <a:p>
            <a:endParaRPr lang="en-US" dirty="0"/>
          </a:p>
          <a:p>
            <a:pPr>
              <a:defRPr b="0" i="0"/>
            </a:pPr>
            <a:r>
              <a:rPr lang="1106" dirty="0"/>
              <a:t>Chwaraewch Pictionary gyda</a:t>
            </a:r>
            <a:r>
              <a:rPr lang="en-GB" dirty="0"/>
              <a:t>’</a:t>
            </a:r>
            <a:r>
              <a:rPr lang="1106" dirty="0"/>
              <a:t>r geiriau Eingl Sacsonaidd. </a:t>
            </a:r>
          </a:p>
          <a:p>
            <a:endParaRPr lang="en-US" dirty="0"/>
          </a:p>
          <a:p>
            <a:pPr>
              <a:defRPr b="0" i="0"/>
            </a:pPr>
            <a:r>
              <a:rPr lang="1106" dirty="0"/>
              <a:t>Ymchwiliwch </a:t>
            </a:r>
            <a:r>
              <a:rPr lang="1106"/>
              <a:t>i eiriau </a:t>
            </a:r>
            <a:r>
              <a:rPr lang="1106" dirty="0"/>
              <a:t>Eingl Sacsonaidd sydd nawr yn cael eu defnyddio </a:t>
            </a:r>
            <a:r>
              <a:rPr lang="1106"/>
              <a:t>mewn </a:t>
            </a:r>
            <a:r>
              <a:rPr lang="cy-GB"/>
              <a:t>Saesneg Modern</a:t>
            </a:r>
            <a:r>
              <a:rPr lang="1106"/>
              <a:t> </a:t>
            </a:r>
            <a:r>
              <a:rPr lang="1106" dirty="0"/>
              <a:t>– cyfieithiad chwilio </a:t>
            </a:r>
            <a:r>
              <a:rPr lang="1106"/>
              <a:t>gair </a:t>
            </a:r>
            <a:r>
              <a:rPr lang="cy-GB"/>
              <a:t>Saesneg Modern</a:t>
            </a:r>
            <a:r>
              <a:rPr lang="1106"/>
              <a:t> </a:t>
            </a:r>
            <a:r>
              <a:rPr lang="1106" dirty="0"/>
              <a:t>–&gt; Eingl Sacsonaidd</a:t>
            </a:r>
          </a:p>
        </p:txBody>
      </p:sp>
    </p:spTree>
    <p:extLst>
      <p:ext uri="{BB962C8B-B14F-4D97-AF65-F5344CB8AC3E}">
        <p14:creationId xmlns:p14="http://schemas.microsoft.com/office/powerpoint/2010/main" val="28628609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D90F4-ED0B-0F40-98C9-9291FCB214D8}"/>
              </a:ext>
            </a:extLst>
          </p:cNvPr>
          <p:cNvSpPr>
            <a:spLocks noGrp="1"/>
          </p:cNvSpPr>
          <p:nvPr>
            <p:ph type="title"/>
          </p:nvPr>
        </p:nvSpPr>
        <p:spPr>
          <a:xfrm>
            <a:off x="838200" y="2833725"/>
            <a:ext cx="10515600" cy="1838288"/>
          </a:xfrm>
        </p:spPr>
        <p:txBody>
          <a:bodyPr>
            <a:noAutofit/>
          </a:bodyPr>
          <a:lstStyle/>
          <a:p>
            <a:pPr algn="ctr">
              <a:defRPr b="0" i="0"/>
            </a:pPr>
            <a:r>
              <a:rPr lang="1106" sz="1800" dirty="0">
                <a:solidFill>
                  <a:srgbClr val="FF0000"/>
                </a:solidFill>
                <a:latin typeface="+mn-lt"/>
              </a:rPr>
              <a:t>Fæder ure, ðu ðe eart on heofonum,</a:t>
            </a:r>
            <a:br>
              <a:rPr lang="1106" sz="1800" dirty="0">
                <a:solidFill>
                  <a:srgbClr val="FF0000"/>
                </a:solidFill>
                <a:latin typeface="+mn-lt"/>
              </a:rPr>
            </a:br>
            <a:r>
              <a:rPr lang="1106" sz="1800" i="1" dirty="0">
                <a:latin typeface="+mn-lt"/>
              </a:rPr>
              <a:t>Father our, thou that art in the heavens</a:t>
            </a:r>
            <a:r>
              <a:rPr lang="1106" sz="1800" i="0" dirty="0">
                <a:latin typeface="+mn-lt"/>
              </a:rPr>
              <a:t>,</a:t>
            </a:r>
            <a:br>
              <a:rPr lang="1106" sz="1800" i="0" dirty="0">
                <a:latin typeface="+mn-lt"/>
              </a:rPr>
            </a:br>
            <a:r>
              <a:rPr lang="1106" sz="1800" dirty="0">
                <a:solidFill>
                  <a:srgbClr val="FF0000"/>
                </a:solidFill>
                <a:latin typeface="+mn-lt"/>
              </a:rPr>
              <a:t>Si ðin nama gehalgod.</a:t>
            </a:r>
            <a:br>
              <a:rPr lang="1106" sz="1800" dirty="0">
                <a:solidFill>
                  <a:srgbClr val="FF0000"/>
                </a:solidFill>
                <a:latin typeface="+mn-lt"/>
              </a:rPr>
            </a:br>
            <a:r>
              <a:rPr lang="1106" sz="1800" i="1" dirty="0">
                <a:latin typeface="+mn-lt"/>
              </a:rPr>
              <a:t>be thy name hallowed.</a:t>
            </a:r>
            <a:br>
              <a:rPr lang="1106" sz="1800" i="0" dirty="0">
                <a:latin typeface="+mn-lt"/>
              </a:rPr>
            </a:br>
            <a:r>
              <a:rPr lang="1106" sz="1800" dirty="0">
                <a:solidFill>
                  <a:srgbClr val="FF0000"/>
                </a:solidFill>
                <a:latin typeface="+mn-lt"/>
              </a:rPr>
              <a:t>Tobecume ðin rice,</a:t>
            </a:r>
            <a:br>
              <a:rPr lang="1106" sz="1800" dirty="0">
                <a:solidFill>
                  <a:srgbClr val="FF0000"/>
                </a:solidFill>
                <a:latin typeface="+mn-lt"/>
              </a:rPr>
            </a:br>
            <a:r>
              <a:rPr lang="1106" sz="1800" i="1" dirty="0">
                <a:latin typeface="+mn-lt"/>
              </a:rPr>
              <a:t>may it come, thy kingdom</a:t>
            </a:r>
            <a:r>
              <a:rPr lang="1106" sz="1800" i="0" dirty="0">
                <a:latin typeface="+mn-lt"/>
              </a:rPr>
              <a:t>,</a:t>
            </a:r>
            <a:br>
              <a:rPr lang="1106" sz="1800" i="0" dirty="0">
                <a:latin typeface="+mn-lt"/>
              </a:rPr>
            </a:br>
            <a:r>
              <a:rPr lang="1106" sz="1800" dirty="0">
                <a:solidFill>
                  <a:srgbClr val="FF0000"/>
                </a:solidFill>
                <a:latin typeface="+mn-lt"/>
              </a:rPr>
              <a:t>Gewurde ðin willa on eorþan,</a:t>
            </a:r>
            <a:br>
              <a:rPr lang="1106" sz="1800" dirty="0">
                <a:latin typeface="+mn-lt"/>
              </a:rPr>
            </a:br>
            <a:r>
              <a:rPr lang="1106" sz="1800" i="1" dirty="0">
                <a:latin typeface="+mn-lt"/>
              </a:rPr>
              <a:t>may it be realised, thy will on the earth</a:t>
            </a:r>
            <a:r>
              <a:rPr lang="1106" sz="1800" dirty="0">
                <a:latin typeface="+mn-lt"/>
              </a:rPr>
              <a:t>,</a:t>
            </a:r>
            <a:br>
              <a:rPr lang="1106" sz="1800" dirty="0">
                <a:latin typeface="+mn-lt"/>
              </a:rPr>
            </a:br>
            <a:r>
              <a:rPr lang="1106" sz="1800" dirty="0">
                <a:solidFill>
                  <a:srgbClr val="FF0000"/>
                </a:solidFill>
                <a:latin typeface="+mn-lt"/>
              </a:rPr>
              <a:t>swa swa on heofonum.</a:t>
            </a:r>
            <a:br>
              <a:rPr lang="1106" sz="1800" dirty="0">
                <a:latin typeface="+mn-lt"/>
              </a:rPr>
            </a:br>
            <a:r>
              <a:rPr lang="1106" sz="1800" i="1" dirty="0">
                <a:latin typeface="+mn-lt"/>
              </a:rPr>
              <a:t>as also in the heavens</a:t>
            </a:r>
            <a:r>
              <a:rPr lang="1106" sz="1800" dirty="0">
                <a:latin typeface="+mn-lt"/>
              </a:rPr>
              <a:t>.</a:t>
            </a:r>
            <a:br>
              <a:rPr lang="1106" sz="1800" dirty="0">
                <a:latin typeface="+mn-lt"/>
              </a:rPr>
            </a:br>
            <a:r>
              <a:rPr lang="1106" sz="1800" dirty="0">
                <a:solidFill>
                  <a:srgbClr val="FF0000"/>
                </a:solidFill>
                <a:latin typeface="+mn-lt"/>
              </a:rPr>
              <a:t>Urne gedæghwamlican hlaf syle us todæg.</a:t>
            </a:r>
            <a:br>
              <a:rPr lang="1106" sz="1800" dirty="0">
                <a:solidFill>
                  <a:srgbClr val="FF0000"/>
                </a:solidFill>
                <a:latin typeface="+mn-lt"/>
              </a:rPr>
            </a:br>
            <a:r>
              <a:rPr lang="1106" sz="1800" i="1" dirty="0">
                <a:latin typeface="+mn-lt"/>
              </a:rPr>
              <a:t>Our daily loaf give us today</a:t>
            </a:r>
            <a:r>
              <a:rPr lang="1106" sz="1800" i="0" dirty="0">
                <a:latin typeface="+mn-lt"/>
              </a:rPr>
              <a:t>.</a:t>
            </a:r>
            <a:br>
              <a:rPr lang="1106" sz="1800" i="0" dirty="0">
                <a:latin typeface="+mn-lt"/>
              </a:rPr>
            </a:br>
            <a:r>
              <a:rPr lang="1106" sz="1800" dirty="0">
                <a:solidFill>
                  <a:srgbClr val="FF0000"/>
                </a:solidFill>
                <a:latin typeface="+mn-lt"/>
              </a:rPr>
              <a:t>And forgyf us ure gyltas,</a:t>
            </a:r>
            <a:br>
              <a:rPr lang="1106" sz="1800" dirty="0">
                <a:latin typeface="+mn-lt"/>
              </a:rPr>
            </a:br>
            <a:r>
              <a:rPr lang="1106" sz="1800" i="1" dirty="0">
                <a:latin typeface="+mn-lt"/>
              </a:rPr>
              <a:t>And forgive us our guilts</a:t>
            </a:r>
            <a:br>
              <a:rPr lang="1106" sz="1800" dirty="0">
                <a:latin typeface="+mn-lt"/>
              </a:rPr>
            </a:br>
            <a:r>
              <a:rPr lang="1106" sz="1800" dirty="0">
                <a:solidFill>
                  <a:srgbClr val="FF0000"/>
                </a:solidFill>
                <a:latin typeface="+mn-lt"/>
              </a:rPr>
              <a:t>swa swa we forgyfaþ urum gyltendum.</a:t>
            </a:r>
            <a:br>
              <a:rPr lang="1106" sz="1800" dirty="0">
                <a:latin typeface="+mn-lt"/>
              </a:rPr>
            </a:br>
            <a:r>
              <a:rPr lang="1106" sz="1800" i="1" dirty="0">
                <a:latin typeface="+mn-lt"/>
              </a:rPr>
              <a:t>as also we forgive those guilty towards us</a:t>
            </a:r>
            <a:r>
              <a:rPr lang="1106" sz="1800" dirty="0">
                <a:latin typeface="+mn-lt"/>
              </a:rPr>
              <a:t>.</a:t>
            </a:r>
            <a:br>
              <a:rPr lang="1106" sz="1800" dirty="0">
                <a:latin typeface="+mn-lt"/>
              </a:rPr>
            </a:br>
            <a:r>
              <a:rPr lang="1106" sz="1800" dirty="0">
                <a:solidFill>
                  <a:srgbClr val="FF0000"/>
                </a:solidFill>
                <a:latin typeface="+mn-lt"/>
              </a:rPr>
              <a:t>And ne gelæd ðu us on costnunge,</a:t>
            </a:r>
            <a:br>
              <a:rPr lang="1106" sz="1800" dirty="0">
                <a:latin typeface="+mn-lt"/>
              </a:rPr>
            </a:br>
            <a:r>
              <a:rPr lang="1106" sz="1800" i="1" dirty="0">
                <a:latin typeface="+mn-lt"/>
              </a:rPr>
              <a:t>And do not thou lead us into temptation</a:t>
            </a:r>
            <a:br>
              <a:rPr lang="1106" sz="1800" dirty="0">
                <a:latin typeface="+mn-lt"/>
              </a:rPr>
            </a:br>
            <a:r>
              <a:rPr lang="1106" sz="1800" dirty="0">
                <a:solidFill>
                  <a:srgbClr val="FF0000"/>
                </a:solidFill>
                <a:latin typeface="+mn-lt"/>
              </a:rPr>
              <a:t>ac alys us of yfele.</a:t>
            </a:r>
            <a:br>
              <a:rPr lang="1106" sz="1800" dirty="0">
                <a:latin typeface="+mn-lt"/>
              </a:rPr>
            </a:br>
            <a:r>
              <a:rPr lang="1106" sz="1800" i="1" dirty="0">
                <a:latin typeface="+mn-lt"/>
              </a:rPr>
              <a:t>But free us from evil.</a:t>
            </a:r>
            <a:br>
              <a:rPr lang="1106" sz="1800" dirty="0">
                <a:latin typeface="+mn-lt"/>
              </a:rPr>
            </a:br>
            <a:r>
              <a:rPr lang="1106" sz="1800" dirty="0">
                <a:solidFill>
                  <a:srgbClr val="FF0000"/>
                </a:solidFill>
                <a:latin typeface="+mn-lt"/>
              </a:rPr>
              <a:t>Soþlice.</a:t>
            </a:r>
            <a:br>
              <a:rPr lang="1106" sz="1800" dirty="0">
                <a:latin typeface="+mn-lt"/>
              </a:rPr>
            </a:br>
            <a:r>
              <a:rPr lang="1106" sz="1800" dirty="0">
                <a:latin typeface="+mn-lt"/>
              </a:rPr>
              <a:t>Verily.</a:t>
            </a:r>
            <a:br>
              <a:rPr lang="1106" sz="1800" dirty="0"/>
            </a:br>
            <a:br>
              <a:rPr lang="1106" sz="1800" dirty="0"/>
            </a:br>
            <a:r>
              <a:rPr lang="1106" sz="1800" dirty="0"/>
              <a:t>[Byddai</a:t>
            </a:r>
            <a:r>
              <a:rPr lang="en-GB" sz="1800" dirty="0"/>
              <a:t>’</a:t>
            </a:r>
            <a:r>
              <a:rPr lang="1106" sz="1800" dirty="0"/>
              <a:t>r seiniau a gynrychiolir gan </a:t>
            </a:r>
            <a:r>
              <a:rPr lang="1106" sz="1800" i="1" dirty="0"/>
              <a:t>ð </a:t>
            </a:r>
            <a:r>
              <a:rPr lang="1106" sz="1800" dirty="0"/>
              <a:t>(a elwir yn</a:t>
            </a:r>
            <a:r>
              <a:rPr lang="en-GB" sz="1800" dirty="0"/>
              <a:t> ‘</a:t>
            </a:r>
            <a:r>
              <a:rPr lang="1106" sz="1800" dirty="0"/>
              <a:t>eth</a:t>
            </a:r>
            <a:r>
              <a:rPr lang="en-GB" sz="1800" dirty="0"/>
              <a:t>’</a:t>
            </a:r>
            <a:r>
              <a:rPr lang="1106" sz="1800" dirty="0"/>
              <a:t>) a </a:t>
            </a:r>
            <a:r>
              <a:rPr lang="1106" sz="1800" i="1" dirty="0"/>
              <a:t>þ </a:t>
            </a:r>
            <a:r>
              <a:rPr lang="1106" sz="1800" dirty="0"/>
              <a:t>(a elwir yn</a:t>
            </a:r>
            <a:r>
              <a:rPr lang="en-GB" sz="1800" dirty="0"/>
              <a:t> ‘</a:t>
            </a:r>
            <a:r>
              <a:rPr lang="1106" sz="1800" dirty="0"/>
              <a:t>ddraenen</a:t>
            </a:r>
            <a:r>
              <a:rPr lang="en-GB" sz="1800" dirty="0"/>
              <a:t>’</a:t>
            </a:r>
            <a:r>
              <a:rPr lang="1106" sz="1800" dirty="0"/>
              <a:t>) yn cael eu cynrychioli </a:t>
            </a:r>
            <a:r>
              <a:rPr lang="1106" sz="1800"/>
              <a:t>mewn </a:t>
            </a:r>
            <a:r>
              <a:rPr lang="cy-GB" sz="1800"/>
              <a:t>Saesneg modern</a:t>
            </a:r>
            <a:r>
              <a:rPr lang="1106" sz="1800"/>
              <a:t> </a:t>
            </a:r>
            <a:r>
              <a:rPr lang="1106" sz="1800" dirty="0"/>
              <a:t>gan</a:t>
            </a:r>
            <a:r>
              <a:rPr lang="en-GB" sz="1800" dirty="0"/>
              <a:t> ‘</a:t>
            </a:r>
            <a:r>
              <a:rPr lang="1106" sz="1800" dirty="0"/>
              <a:t>th</a:t>
            </a:r>
            <a:r>
              <a:rPr lang="en-GB" sz="1800" dirty="0"/>
              <a:t>’</a:t>
            </a:r>
            <a:r>
              <a:rPr lang="1106" sz="1800" dirty="0"/>
              <a:t>] (Cyfieithiad </a:t>
            </a:r>
            <a:r>
              <a:rPr lang="en-GB" sz="1800" dirty="0"/>
              <a:t>l</a:t>
            </a:r>
            <a:r>
              <a:rPr lang="1106" sz="1800" dirty="0"/>
              <a:t>lythrennol yma) </a:t>
            </a:r>
            <a:br>
              <a:rPr lang="1106" sz="4800" dirty="0"/>
            </a:br>
            <a:endParaRPr lang="en-US" sz="4800" dirty="0"/>
          </a:p>
        </p:txBody>
      </p:sp>
      <p:sp>
        <p:nvSpPr>
          <p:cNvPr id="3" name="Rounded Rectangular Callout 2">
            <a:extLst>
              <a:ext uri="{FF2B5EF4-FFF2-40B4-BE49-F238E27FC236}">
                <a16:creationId xmlns:a16="http://schemas.microsoft.com/office/drawing/2014/main" id="{8D6A5A46-16DF-3544-8272-FB2920E211EE}"/>
              </a:ext>
            </a:extLst>
          </p:cNvPr>
          <p:cNvSpPr/>
          <p:nvPr/>
        </p:nvSpPr>
        <p:spPr>
          <a:xfrm>
            <a:off x="166387" y="1207567"/>
            <a:ext cx="2715709" cy="2778646"/>
          </a:xfrm>
          <a:custGeom>
            <a:avLst/>
            <a:gdLst>
              <a:gd name="connsiteX0" fmla="*/ 0 w 2715709"/>
              <a:gd name="connsiteY0" fmla="*/ 452627 h 2778646"/>
              <a:gd name="connsiteX1" fmla="*/ 452627 w 2715709"/>
              <a:gd name="connsiteY1" fmla="*/ 0 h 2778646"/>
              <a:gd name="connsiteX2" fmla="*/ 1584164 w 2715709"/>
              <a:gd name="connsiteY2" fmla="*/ 0 h 2778646"/>
              <a:gd name="connsiteX3" fmla="*/ 1584164 w 2715709"/>
              <a:gd name="connsiteY3" fmla="*/ 0 h 2778646"/>
              <a:gd name="connsiteX4" fmla="*/ 2263091 w 2715709"/>
              <a:gd name="connsiteY4" fmla="*/ 0 h 2778646"/>
              <a:gd name="connsiteX5" fmla="*/ 2263082 w 2715709"/>
              <a:gd name="connsiteY5" fmla="*/ 0 h 2778646"/>
              <a:gd name="connsiteX6" fmla="*/ 2715709 w 2715709"/>
              <a:gd name="connsiteY6" fmla="*/ 452627 h 2778646"/>
              <a:gd name="connsiteX7" fmla="*/ 2715709 w 2715709"/>
              <a:gd name="connsiteY7" fmla="*/ 463108 h 2778646"/>
              <a:gd name="connsiteX8" fmla="*/ 3800255 w 2715709"/>
              <a:gd name="connsiteY8" fmla="*/ -700608 h 2778646"/>
              <a:gd name="connsiteX9" fmla="*/ 2715709 w 2715709"/>
              <a:gd name="connsiteY9" fmla="*/ 1157769 h 2778646"/>
              <a:gd name="connsiteX10" fmla="*/ 2715709 w 2715709"/>
              <a:gd name="connsiteY10" fmla="*/ 2326019 h 2778646"/>
              <a:gd name="connsiteX11" fmla="*/ 2263082 w 2715709"/>
              <a:gd name="connsiteY11" fmla="*/ 2778646 h 2778646"/>
              <a:gd name="connsiteX12" fmla="*/ 2263091 w 2715709"/>
              <a:gd name="connsiteY12" fmla="*/ 2778646 h 2778646"/>
              <a:gd name="connsiteX13" fmla="*/ 1584164 w 2715709"/>
              <a:gd name="connsiteY13" fmla="*/ 2778646 h 2778646"/>
              <a:gd name="connsiteX14" fmla="*/ 1584164 w 2715709"/>
              <a:gd name="connsiteY14" fmla="*/ 2778646 h 2778646"/>
              <a:gd name="connsiteX15" fmla="*/ 452627 w 2715709"/>
              <a:gd name="connsiteY15" fmla="*/ 2778646 h 2778646"/>
              <a:gd name="connsiteX16" fmla="*/ 0 w 2715709"/>
              <a:gd name="connsiteY16" fmla="*/ 2326019 h 2778646"/>
              <a:gd name="connsiteX17" fmla="*/ 0 w 2715709"/>
              <a:gd name="connsiteY17" fmla="*/ 1157769 h 2778646"/>
              <a:gd name="connsiteX18" fmla="*/ 0 w 2715709"/>
              <a:gd name="connsiteY18" fmla="*/ 463108 h 2778646"/>
              <a:gd name="connsiteX19" fmla="*/ 0 w 2715709"/>
              <a:gd name="connsiteY19" fmla="*/ 463108 h 2778646"/>
              <a:gd name="connsiteX20" fmla="*/ 0 w 2715709"/>
              <a:gd name="connsiteY20" fmla="*/ 452627 h 277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15709" h="2778646" fill="none" extrusionOk="0">
                <a:moveTo>
                  <a:pt x="0" y="452627"/>
                </a:moveTo>
                <a:cubicBezTo>
                  <a:pt x="-10826" y="222006"/>
                  <a:pt x="219447" y="12483"/>
                  <a:pt x="452627" y="0"/>
                </a:cubicBezTo>
                <a:cubicBezTo>
                  <a:pt x="692303" y="-71131"/>
                  <a:pt x="1300817" y="-46826"/>
                  <a:pt x="1584164" y="0"/>
                </a:cubicBezTo>
                <a:lnTo>
                  <a:pt x="1584164" y="0"/>
                </a:lnTo>
                <a:cubicBezTo>
                  <a:pt x="1851677" y="14799"/>
                  <a:pt x="2049749" y="-8506"/>
                  <a:pt x="2263091" y="0"/>
                </a:cubicBezTo>
                <a:lnTo>
                  <a:pt x="2263082" y="0"/>
                </a:lnTo>
                <a:cubicBezTo>
                  <a:pt x="2530809" y="35140"/>
                  <a:pt x="2709140" y="206112"/>
                  <a:pt x="2715709" y="452627"/>
                </a:cubicBezTo>
                <a:cubicBezTo>
                  <a:pt x="2716321" y="457209"/>
                  <a:pt x="2716403" y="461561"/>
                  <a:pt x="2715709" y="463108"/>
                </a:cubicBezTo>
                <a:cubicBezTo>
                  <a:pt x="3108224" y="-66979"/>
                  <a:pt x="3526037" y="-359692"/>
                  <a:pt x="3800255" y="-700608"/>
                </a:cubicBezTo>
                <a:cubicBezTo>
                  <a:pt x="3378124" y="195545"/>
                  <a:pt x="2988372" y="871622"/>
                  <a:pt x="2715709" y="1157769"/>
                </a:cubicBezTo>
                <a:cubicBezTo>
                  <a:pt x="2767958" y="1364589"/>
                  <a:pt x="2660553" y="2057114"/>
                  <a:pt x="2715709" y="2326019"/>
                </a:cubicBezTo>
                <a:cubicBezTo>
                  <a:pt x="2754606" y="2600503"/>
                  <a:pt x="2480764" y="2785733"/>
                  <a:pt x="2263082" y="2778646"/>
                </a:cubicBezTo>
                <a:lnTo>
                  <a:pt x="2263091" y="2778646"/>
                </a:lnTo>
                <a:cubicBezTo>
                  <a:pt x="2100712" y="2837908"/>
                  <a:pt x="1704261" y="2736487"/>
                  <a:pt x="1584164" y="2778646"/>
                </a:cubicBezTo>
                <a:lnTo>
                  <a:pt x="1584164" y="2778646"/>
                </a:lnTo>
                <a:cubicBezTo>
                  <a:pt x="1067825" y="2791435"/>
                  <a:pt x="699528" y="2755981"/>
                  <a:pt x="452627" y="2778646"/>
                </a:cubicBezTo>
                <a:cubicBezTo>
                  <a:pt x="196730" y="2776377"/>
                  <a:pt x="7503" y="2568620"/>
                  <a:pt x="0" y="2326019"/>
                </a:cubicBezTo>
                <a:cubicBezTo>
                  <a:pt x="21842" y="2165304"/>
                  <a:pt x="95097" y="1459682"/>
                  <a:pt x="0" y="1157769"/>
                </a:cubicBezTo>
                <a:cubicBezTo>
                  <a:pt x="-5368" y="826922"/>
                  <a:pt x="25955" y="797974"/>
                  <a:pt x="0" y="463108"/>
                </a:cubicBezTo>
                <a:lnTo>
                  <a:pt x="0" y="463108"/>
                </a:lnTo>
                <a:cubicBezTo>
                  <a:pt x="-938" y="458631"/>
                  <a:pt x="-497" y="454847"/>
                  <a:pt x="0" y="452627"/>
                </a:cubicBezTo>
                <a:close/>
              </a:path>
              <a:path w="2715709" h="2778646" stroke="0" extrusionOk="0">
                <a:moveTo>
                  <a:pt x="0" y="452627"/>
                </a:moveTo>
                <a:cubicBezTo>
                  <a:pt x="-18522" y="191223"/>
                  <a:pt x="185946" y="6269"/>
                  <a:pt x="452627" y="0"/>
                </a:cubicBezTo>
                <a:cubicBezTo>
                  <a:pt x="626994" y="-51652"/>
                  <a:pt x="1435617" y="-95374"/>
                  <a:pt x="1584164" y="0"/>
                </a:cubicBezTo>
                <a:lnTo>
                  <a:pt x="1584164" y="0"/>
                </a:lnTo>
                <a:cubicBezTo>
                  <a:pt x="1654197" y="13375"/>
                  <a:pt x="1964977" y="50665"/>
                  <a:pt x="2263091" y="0"/>
                </a:cubicBezTo>
                <a:lnTo>
                  <a:pt x="2263082" y="0"/>
                </a:lnTo>
                <a:cubicBezTo>
                  <a:pt x="2493858" y="-10506"/>
                  <a:pt x="2719880" y="204641"/>
                  <a:pt x="2715709" y="452627"/>
                </a:cubicBezTo>
                <a:cubicBezTo>
                  <a:pt x="2716088" y="454448"/>
                  <a:pt x="2714801" y="461887"/>
                  <a:pt x="2715709" y="463108"/>
                </a:cubicBezTo>
                <a:cubicBezTo>
                  <a:pt x="3191916" y="-131062"/>
                  <a:pt x="3550577" y="-227100"/>
                  <a:pt x="3800255" y="-700608"/>
                </a:cubicBezTo>
                <a:cubicBezTo>
                  <a:pt x="3571806" y="-404847"/>
                  <a:pt x="3264304" y="385303"/>
                  <a:pt x="2715709" y="1157769"/>
                </a:cubicBezTo>
                <a:cubicBezTo>
                  <a:pt x="2740428" y="1675746"/>
                  <a:pt x="2689691" y="1807630"/>
                  <a:pt x="2715709" y="2326019"/>
                </a:cubicBezTo>
                <a:cubicBezTo>
                  <a:pt x="2667791" y="2568248"/>
                  <a:pt x="2533400" y="2795280"/>
                  <a:pt x="2263082" y="2778646"/>
                </a:cubicBezTo>
                <a:lnTo>
                  <a:pt x="2263091" y="2778646"/>
                </a:lnTo>
                <a:cubicBezTo>
                  <a:pt x="1983733" y="2776834"/>
                  <a:pt x="1905634" y="2795421"/>
                  <a:pt x="1584164" y="2778646"/>
                </a:cubicBezTo>
                <a:lnTo>
                  <a:pt x="1584164" y="2778646"/>
                </a:lnTo>
                <a:cubicBezTo>
                  <a:pt x="1220774" y="2678267"/>
                  <a:pt x="885260" y="2794794"/>
                  <a:pt x="452627" y="2778646"/>
                </a:cubicBezTo>
                <a:cubicBezTo>
                  <a:pt x="207726" y="2774200"/>
                  <a:pt x="650" y="2572941"/>
                  <a:pt x="0" y="2326019"/>
                </a:cubicBezTo>
                <a:cubicBezTo>
                  <a:pt x="69023" y="2092745"/>
                  <a:pt x="-19469" y="1460678"/>
                  <a:pt x="0" y="1157769"/>
                </a:cubicBezTo>
                <a:cubicBezTo>
                  <a:pt x="28057" y="867521"/>
                  <a:pt x="-37692" y="741124"/>
                  <a:pt x="0" y="463108"/>
                </a:cubicBezTo>
                <a:lnTo>
                  <a:pt x="0" y="463108"/>
                </a:lnTo>
                <a:cubicBezTo>
                  <a:pt x="-191" y="460716"/>
                  <a:pt x="-168" y="454221"/>
                  <a:pt x="0" y="452627"/>
                </a:cubicBezTo>
                <a:close/>
              </a:path>
            </a:pathLst>
          </a:cu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DBDD68B2-4B1D-4048-A848-BD2EA5B6AA3F}"/>
              </a:ext>
            </a:extLst>
          </p:cNvPr>
          <p:cNvSpPr txBox="1"/>
          <p:nvPr/>
        </p:nvSpPr>
        <p:spPr>
          <a:xfrm>
            <a:off x="464119" y="1304228"/>
            <a:ext cx="2120243" cy="2562880"/>
          </a:xfrm>
          <a:prstGeom prst="rect">
            <a:avLst/>
          </a:prstGeom>
          <a:noFill/>
        </p:spPr>
        <p:txBody>
          <a:bodyPr wrap="square" rtlCol="0">
            <a:spAutoFit/>
          </a:bodyPr>
          <a:lstStyle/>
          <a:p>
            <a:pPr algn="ctr">
              <a:defRPr b="0" i="0"/>
            </a:pPr>
            <a:r>
              <a:rPr lang="1106" dirty="0"/>
              <a:t>Pa eiriau allech chi eu hadnabod o</a:t>
            </a:r>
            <a:r>
              <a:rPr lang="en-GB" dirty="0"/>
              <a:t>’</a:t>
            </a:r>
            <a:r>
              <a:rPr lang="1106" dirty="0"/>
              <a:t>r Eingl-Sacsoneg? </a:t>
            </a:r>
          </a:p>
          <a:p>
            <a:pPr algn="ctr"/>
            <a:endParaRPr lang="en-US" dirty="0"/>
          </a:p>
          <a:p>
            <a:pPr algn="ctr">
              <a:defRPr b="0" i="0"/>
            </a:pPr>
            <a:r>
              <a:rPr lang="1106" dirty="0"/>
              <a:t>Pa debygrwydd a gwahaniaethau welwch chi rhwng yr </a:t>
            </a:r>
            <a:r>
              <a:rPr lang="1106"/>
              <a:t>Eingl-Sacsoneg a </a:t>
            </a:r>
            <a:r>
              <a:rPr lang="cy-GB"/>
              <a:t>Saesneg Modern</a:t>
            </a:r>
            <a:r>
              <a:rPr lang="1106"/>
              <a:t>?</a:t>
            </a:r>
            <a:endParaRPr lang="1106" dirty="0"/>
          </a:p>
        </p:txBody>
      </p:sp>
    </p:spTree>
    <p:extLst>
      <p:ext uri="{BB962C8B-B14F-4D97-AF65-F5344CB8AC3E}">
        <p14:creationId xmlns:p14="http://schemas.microsoft.com/office/powerpoint/2010/main" val="255262920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C373B-597A-304C-BC7A-FE867CEC375B}"/>
              </a:ext>
            </a:extLst>
          </p:cNvPr>
          <p:cNvSpPr>
            <a:spLocks noGrp="1"/>
          </p:cNvSpPr>
          <p:nvPr>
            <p:ph type="title"/>
          </p:nvPr>
        </p:nvSpPr>
        <p:spPr/>
        <p:txBody>
          <a:bodyPr/>
          <a:lstStyle/>
          <a:p>
            <a:pPr>
              <a:defRPr b="0" i="0"/>
            </a:pPr>
            <a:r>
              <a:rPr lang="1106" dirty="0"/>
              <a:t>Gadewch i ni edrych ar rai o</a:t>
            </a:r>
            <a:r>
              <a:rPr lang="en-GB" dirty="0"/>
              <a:t>’</a:t>
            </a:r>
            <a:r>
              <a:rPr lang="1106" dirty="0"/>
              <a:t>r geiriau o Weddi</a:t>
            </a:r>
            <a:r>
              <a:rPr lang="en-GB" dirty="0"/>
              <a:t>’</a:t>
            </a:r>
            <a:r>
              <a:rPr lang="1106" dirty="0"/>
              <a:t>r Arglwydd</a:t>
            </a:r>
          </a:p>
        </p:txBody>
      </p:sp>
      <p:sp>
        <p:nvSpPr>
          <p:cNvPr id="3" name="Content Placeholder 2">
            <a:extLst>
              <a:ext uri="{FF2B5EF4-FFF2-40B4-BE49-F238E27FC236}">
                <a16:creationId xmlns:a16="http://schemas.microsoft.com/office/drawing/2014/main" id="{7DB7CBB6-0F62-E241-9CC2-D476C4C1A4FC}"/>
              </a:ext>
            </a:extLst>
          </p:cNvPr>
          <p:cNvSpPr>
            <a:spLocks noGrp="1"/>
          </p:cNvSpPr>
          <p:nvPr>
            <p:ph idx="1"/>
          </p:nvPr>
        </p:nvSpPr>
        <p:spPr/>
        <p:txBody>
          <a:bodyPr/>
          <a:lstStyle/>
          <a:p>
            <a:pPr>
              <a:defRPr b="0" i="0"/>
            </a:pPr>
            <a:r>
              <a:rPr lang="1106"/>
              <a:t>Allwch chi eu paru?</a:t>
            </a:r>
          </a:p>
        </p:txBody>
      </p:sp>
      <p:sp>
        <p:nvSpPr>
          <p:cNvPr id="4" name="TextBox 3">
            <a:extLst>
              <a:ext uri="{FF2B5EF4-FFF2-40B4-BE49-F238E27FC236}">
                <a16:creationId xmlns:a16="http://schemas.microsoft.com/office/drawing/2014/main" id="{24264B63-04B9-0F4D-9D34-45E16F10367B}"/>
              </a:ext>
            </a:extLst>
          </p:cNvPr>
          <p:cNvSpPr txBox="1"/>
          <p:nvPr/>
        </p:nvSpPr>
        <p:spPr>
          <a:xfrm>
            <a:off x="1227368" y="2728913"/>
            <a:ext cx="2717340" cy="366126"/>
          </a:xfrm>
          <a:prstGeom prst="rect">
            <a:avLst/>
          </a:prstGeom>
          <a:noFill/>
          <a:ln w="31750">
            <a:solidFill>
              <a:schemeClr val="accent6">
                <a:lumMod val="50000"/>
              </a:schemeClr>
            </a:solidFill>
          </a:ln>
        </p:spPr>
        <p:txBody>
          <a:bodyPr wrap="square" rtlCol="0">
            <a:spAutoFit/>
          </a:bodyPr>
          <a:lstStyle/>
          <a:p>
            <a:pPr algn="ctr">
              <a:defRPr b="0" i="0"/>
            </a:pPr>
            <a:r>
              <a:rPr lang="1106"/>
              <a:t>heofonum</a:t>
            </a:r>
            <a:endParaRPr lang="en-US"/>
          </a:p>
        </p:txBody>
      </p:sp>
      <p:sp>
        <p:nvSpPr>
          <p:cNvPr id="5" name="TextBox 4">
            <a:extLst>
              <a:ext uri="{FF2B5EF4-FFF2-40B4-BE49-F238E27FC236}">
                <a16:creationId xmlns:a16="http://schemas.microsoft.com/office/drawing/2014/main" id="{73FE84D8-92D1-9747-B766-B8615A0C68AC}"/>
              </a:ext>
            </a:extLst>
          </p:cNvPr>
          <p:cNvSpPr txBox="1"/>
          <p:nvPr/>
        </p:nvSpPr>
        <p:spPr>
          <a:xfrm>
            <a:off x="7678174" y="4128016"/>
            <a:ext cx="2717340" cy="366126"/>
          </a:xfrm>
          <a:prstGeom prst="rect">
            <a:avLst/>
          </a:prstGeom>
          <a:noFill/>
          <a:ln w="31750">
            <a:solidFill>
              <a:srgbClr val="7030A0"/>
            </a:solidFill>
          </a:ln>
        </p:spPr>
        <p:txBody>
          <a:bodyPr wrap="square" rtlCol="0">
            <a:spAutoFit/>
          </a:bodyPr>
          <a:lstStyle/>
          <a:p>
            <a:pPr algn="ctr">
              <a:defRPr b="0" i="0"/>
            </a:pPr>
            <a:r>
              <a:rPr lang="1106"/>
              <a:t>heaven</a:t>
            </a:r>
          </a:p>
        </p:txBody>
      </p:sp>
      <p:sp>
        <p:nvSpPr>
          <p:cNvPr id="6" name="TextBox 5">
            <a:extLst>
              <a:ext uri="{FF2B5EF4-FFF2-40B4-BE49-F238E27FC236}">
                <a16:creationId xmlns:a16="http://schemas.microsoft.com/office/drawing/2014/main" id="{AFC7F6A1-E30E-0846-8890-62FA90477AAA}"/>
              </a:ext>
            </a:extLst>
          </p:cNvPr>
          <p:cNvSpPr txBox="1"/>
          <p:nvPr/>
        </p:nvSpPr>
        <p:spPr>
          <a:xfrm>
            <a:off x="1227367" y="3429000"/>
            <a:ext cx="2717340" cy="366126"/>
          </a:xfrm>
          <a:prstGeom prst="rect">
            <a:avLst/>
          </a:prstGeom>
          <a:noFill/>
          <a:ln w="31750">
            <a:solidFill>
              <a:schemeClr val="accent6">
                <a:lumMod val="50000"/>
              </a:schemeClr>
            </a:solidFill>
          </a:ln>
        </p:spPr>
        <p:txBody>
          <a:bodyPr wrap="square" rtlCol="0">
            <a:spAutoFit/>
          </a:bodyPr>
          <a:lstStyle/>
          <a:p>
            <a:pPr algn="ctr">
              <a:defRPr b="0" i="0"/>
            </a:pPr>
            <a:r>
              <a:rPr lang="1106"/>
              <a:t>nama</a:t>
            </a:r>
            <a:endParaRPr lang="en-US"/>
          </a:p>
        </p:txBody>
      </p:sp>
      <p:sp>
        <p:nvSpPr>
          <p:cNvPr id="7" name="TextBox 6">
            <a:extLst>
              <a:ext uri="{FF2B5EF4-FFF2-40B4-BE49-F238E27FC236}">
                <a16:creationId xmlns:a16="http://schemas.microsoft.com/office/drawing/2014/main" id="{29EC800D-1EF4-4941-A859-5F6AEE7FB8E1}"/>
              </a:ext>
            </a:extLst>
          </p:cNvPr>
          <p:cNvSpPr txBox="1"/>
          <p:nvPr/>
        </p:nvSpPr>
        <p:spPr>
          <a:xfrm>
            <a:off x="7678172" y="5527951"/>
            <a:ext cx="2717340" cy="366126"/>
          </a:xfrm>
          <a:prstGeom prst="rect">
            <a:avLst/>
          </a:prstGeom>
          <a:noFill/>
          <a:ln w="31750">
            <a:solidFill>
              <a:srgbClr val="7030A0"/>
            </a:solidFill>
          </a:ln>
        </p:spPr>
        <p:txBody>
          <a:bodyPr wrap="square" rtlCol="0">
            <a:spAutoFit/>
          </a:bodyPr>
          <a:lstStyle/>
          <a:p>
            <a:pPr algn="ctr">
              <a:defRPr b="0" i="0"/>
            </a:pPr>
            <a:r>
              <a:rPr lang="1106"/>
              <a:t>name</a:t>
            </a:r>
          </a:p>
        </p:txBody>
      </p:sp>
      <p:sp>
        <p:nvSpPr>
          <p:cNvPr id="8" name="TextBox 7">
            <a:extLst>
              <a:ext uri="{FF2B5EF4-FFF2-40B4-BE49-F238E27FC236}">
                <a16:creationId xmlns:a16="http://schemas.microsoft.com/office/drawing/2014/main" id="{598D856B-28AD-7D4F-958A-364CD39BDE92}"/>
              </a:ext>
            </a:extLst>
          </p:cNvPr>
          <p:cNvSpPr txBox="1"/>
          <p:nvPr/>
        </p:nvSpPr>
        <p:spPr>
          <a:xfrm>
            <a:off x="1227366" y="4129087"/>
            <a:ext cx="2717340" cy="366126"/>
          </a:xfrm>
          <a:prstGeom prst="rect">
            <a:avLst/>
          </a:prstGeom>
          <a:noFill/>
          <a:ln w="31750">
            <a:solidFill>
              <a:schemeClr val="accent6">
                <a:lumMod val="50000"/>
              </a:schemeClr>
            </a:solidFill>
          </a:ln>
        </p:spPr>
        <p:txBody>
          <a:bodyPr wrap="square" rtlCol="0">
            <a:spAutoFit/>
          </a:bodyPr>
          <a:lstStyle/>
          <a:p>
            <a:pPr algn="ctr">
              <a:defRPr b="0" i="0"/>
            </a:pPr>
            <a:r>
              <a:rPr lang="1106"/>
              <a:t>Fæder</a:t>
            </a:r>
            <a:endParaRPr lang="en-US"/>
          </a:p>
        </p:txBody>
      </p:sp>
      <p:sp>
        <p:nvSpPr>
          <p:cNvPr id="9" name="TextBox 8">
            <a:extLst>
              <a:ext uri="{FF2B5EF4-FFF2-40B4-BE49-F238E27FC236}">
                <a16:creationId xmlns:a16="http://schemas.microsoft.com/office/drawing/2014/main" id="{A4555F8E-2A57-C34D-A4C0-9331BFD4333C}"/>
              </a:ext>
            </a:extLst>
          </p:cNvPr>
          <p:cNvSpPr txBox="1"/>
          <p:nvPr/>
        </p:nvSpPr>
        <p:spPr>
          <a:xfrm>
            <a:off x="1227365" y="4829174"/>
            <a:ext cx="2717340" cy="366126"/>
          </a:xfrm>
          <a:prstGeom prst="rect">
            <a:avLst/>
          </a:prstGeom>
          <a:noFill/>
          <a:ln w="31750">
            <a:solidFill>
              <a:schemeClr val="accent6">
                <a:lumMod val="50000"/>
              </a:schemeClr>
            </a:solidFill>
          </a:ln>
        </p:spPr>
        <p:txBody>
          <a:bodyPr wrap="square" rtlCol="0">
            <a:spAutoFit/>
          </a:bodyPr>
          <a:lstStyle/>
          <a:p>
            <a:pPr algn="ctr">
              <a:defRPr b="0" i="0"/>
            </a:pPr>
            <a:r>
              <a:rPr lang="1106"/>
              <a:t>todæg</a:t>
            </a:r>
            <a:endParaRPr lang="en-US"/>
          </a:p>
        </p:txBody>
      </p:sp>
      <p:sp>
        <p:nvSpPr>
          <p:cNvPr id="10" name="TextBox 9">
            <a:extLst>
              <a:ext uri="{FF2B5EF4-FFF2-40B4-BE49-F238E27FC236}">
                <a16:creationId xmlns:a16="http://schemas.microsoft.com/office/drawing/2014/main" id="{4A210D86-617A-D240-92B4-736D9BDE592A}"/>
              </a:ext>
            </a:extLst>
          </p:cNvPr>
          <p:cNvSpPr txBox="1"/>
          <p:nvPr/>
        </p:nvSpPr>
        <p:spPr>
          <a:xfrm>
            <a:off x="1227364" y="5529261"/>
            <a:ext cx="2717340" cy="366126"/>
          </a:xfrm>
          <a:prstGeom prst="rect">
            <a:avLst/>
          </a:prstGeom>
          <a:noFill/>
          <a:ln w="31750">
            <a:solidFill>
              <a:schemeClr val="accent6">
                <a:lumMod val="50000"/>
              </a:schemeClr>
            </a:solidFill>
          </a:ln>
        </p:spPr>
        <p:txBody>
          <a:bodyPr wrap="square" rtlCol="0">
            <a:spAutoFit/>
          </a:bodyPr>
          <a:lstStyle/>
          <a:p>
            <a:pPr algn="ctr">
              <a:defRPr b="0" i="0"/>
            </a:pPr>
            <a:r>
              <a:rPr lang="1106"/>
              <a:t>yfele</a:t>
            </a:r>
            <a:endParaRPr lang="en-US"/>
          </a:p>
        </p:txBody>
      </p:sp>
      <p:sp>
        <p:nvSpPr>
          <p:cNvPr id="11" name="TextBox 10">
            <a:extLst>
              <a:ext uri="{FF2B5EF4-FFF2-40B4-BE49-F238E27FC236}">
                <a16:creationId xmlns:a16="http://schemas.microsoft.com/office/drawing/2014/main" id="{20ED0C2F-D1DE-894D-83F8-AD7072EA1361}"/>
              </a:ext>
            </a:extLst>
          </p:cNvPr>
          <p:cNvSpPr txBox="1"/>
          <p:nvPr/>
        </p:nvSpPr>
        <p:spPr>
          <a:xfrm>
            <a:off x="7678172" y="2725369"/>
            <a:ext cx="2717340" cy="366126"/>
          </a:xfrm>
          <a:prstGeom prst="rect">
            <a:avLst/>
          </a:prstGeom>
          <a:noFill/>
          <a:ln w="31750">
            <a:solidFill>
              <a:srgbClr val="7030A0"/>
            </a:solidFill>
          </a:ln>
        </p:spPr>
        <p:txBody>
          <a:bodyPr wrap="square" rtlCol="0">
            <a:spAutoFit/>
          </a:bodyPr>
          <a:lstStyle/>
          <a:p>
            <a:pPr algn="ctr">
              <a:defRPr b="0" i="0"/>
            </a:pPr>
            <a:r>
              <a:rPr lang="1106"/>
              <a:t>Father</a:t>
            </a:r>
          </a:p>
        </p:txBody>
      </p:sp>
      <p:sp>
        <p:nvSpPr>
          <p:cNvPr id="12" name="TextBox 11">
            <a:extLst>
              <a:ext uri="{FF2B5EF4-FFF2-40B4-BE49-F238E27FC236}">
                <a16:creationId xmlns:a16="http://schemas.microsoft.com/office/drawing/2014/main" id="{F83B2FB1-828A-514F-AE07-C07B681D3C33}"/>
              </a:ext>
            </a:extLst>
          </p:cNvPr>
          <p:cNvSpPr txBox="1"/>
          <p:nvPr/>
        </p:nvSpPr>
        <p:spPr>
          <a:xfrm>
            <a:off x="7678172" y="3411298"/>
            <a:ext cx="2717340" cy="366126"/>
          </a:xfrm>
          <a:prstGeom prst="rect">
            <a:avLst/>
          </a:prstGeom>
          <a:noFill/>
          <a:ln w="31750">
            <a:solidFill>
              <a:srgbClr val="7030A0"/>
            </a:solidFill>
          </a:ln>
        </p:spPr>
        <p:txBody>
          <a:bodyPr wrap="square" rtlCol="0">
            <a:spAutoFit/>
          </a:bodyPr>
          <a:lstStyle/>
          <a:p>
            <a:pPr algn="ctr">
              <a:defRPr b="0" i="0"/>
            </a:pPr>
            <a:r>
              <a:rPr lang="1106"/>
              <a:t>today</a:t>
            </a:r>
          </a:p>
        </p:txBody>
      </p:sp>
      <p:sp>
        <p:nvSpPr>
          <p:cNvPr id="13" name="TextBox 12">
            <a:extLst>
              <a:ext uri="{FF2B5EF4-FFF2-40B4-BE49-F238E27FC236}">
                <a16:creationId xmlns:a16="http://schemas.microsoft.com/office/drawing/2014/main" id="{BBF883BA-C04A-7B4B-BAC1-4C2DA2BED3BB}"/>
              </a:ext>
            </a:extLst>
          </p:cNvPr>
          <p:cNvSpPr txBox="1"/>
          <p:nvPr/>
        </p:nvSpPr>
        <p:spPr>
          <a:xfrm>
            <a:off x="7678172" y="4842022"/>
            <a:ext cx="2717340" cy="366126"/>
          </a:xfrm>
          <a:prstGeom prst="rect">
            <a:avLst/>
          </a:prstGeom>
          <a:noFill/>
          <a:ln w="31750">
            <a:solidFill>
              <a:srgbClr val="7030A0"/>
            </a:solidFill>
          </a:ln>
        </p:spPr>
        <p:txBody>
          <a:bodyPr wrap="square" rtlCol="0">
            <a:spAutoFit/>
          </a:bodyPr>
          <a:lstStyle/>
          <a:p>
            <a:pPr algn="ctr">
              <a:defRPr b="0" i="0"/>
            </a:pPr>
            <a:r>
              <a:rPr lang="1106"/>
              <a:t>evil</a:t>
            </a:r>
          </a:p>
        </p:txBody>
      </p:sp>
      <p:cxnSp>
        <p:nvCxnSpPr>
          <p:cNvPr id="15" name="Straight Connector 14">
            <a:extLst>
              <a:ext uri="{FF2B5EF4-FFF2-40B4-BE49-F238E27FC236}">
                <a16:creationId xmlns:a16="http://schemas.microsoft.com/office/drawing/2014/main" id="{F1A8F2C8-6DD7-6B4B-9EB5-E0950F3C8E21}"/>
              </a:ext>
            </a:extLst>
          </p:cNvPr>
          <p:cNvCxnSpPr>
            <a:stCxn id="4" idx="3"/>
            <a:endCxn id="5" idx="1"/>
          </p:cNvCxnSpPr>
          <p:nvPr/>
        </p:nvCxnSpPr>
        <p:spPr>
          <a:xfrm>
            <a:off x="3944707" y="2911976"/>
            <a:ext cx="3733467" cy="13991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365B8A-FFCD-9C45-8C5D-18D3BCA13944}"/>
              </a:ext>
            </a:extLst>
          </p:cNvPr>
          <p:cNvCxnSpPr>
            <a:stCxn id="6" idx="3"/>
            <a:endCxn id="7" idx="1"/>
          </p:cNvCxnSpPr>
          <p:nvPr/>
        </p:nvCxnSpPr>
        <p:spPr>
          <a:xfrm>
            <a:off x="3944707" y="3612063"/>
            <a:ext cx="3733466" cy="20989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762A323-9B9A-C64F-B179-3F5A6CFCE1AF}"/>
              </a:ext>
            </a:extLst>
          </p:cNvPr>
          <p:cNvCxnSpPr>
            <a:stCxn id="8" idx="3"/>
            <a:endCxn id="11" idx="1"/>
          </p:cNvCxnSpPr>
          <p:nvPr/>
        </p:nvCxnSpPr>
        <p:spPr>
          <a:xfrm flipV="1">
            <a:off x="3944705" y="2908432"/>
            <a:ext cx="3733467" cy="140371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2C377B-EA97-CA41-8FF8-2E32E32790E2}"/>
              </a:ext>
            </a:extLst>
          </p:cNvPr>
          <p:cNvCxnSpPr>
            <a:stCxn id="9" idx="3"/>
            <a:endCxn id="12" idx="1"/>
          </p:cNvCxnSpPr>
          <p:nvPr/>
        </p:nvCxnSpPr>
        <p:spPr>
          <a:xfrm flipV="1">
            <a:off x="3944704" y="3594361"/>
            <a:ext cx="3733468" cy="14178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0EFC47D-DEB2-2849-A962-9E779E7AA065}"/>
              </a:ext>
            </a:extLst>
          </p:cNvPr>
          <p:cNvCxnSpPr>
            <a:stCxn id="10" idx="3"/>
            <a:endCxn id="13" idx="1"/>
          </p:cNvCxnSpPr>
          <p:nvPr/>
        </p:nvCxnSpPr>
        <p:spPr>
          <a:xfrm flipV="1">
            <a:off x="3944703" y="5025085"/>
            <a:ext cx="3733468" cy="68723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76389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after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EFF8DD6B-E2E6-4D3E-972B-A1131F4CE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72">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ands in prayer: Betende Hände by Albrecht Dürer">
            <a:extLst>
              <a:ext uri="{FF2B5EF4-FFF2-40B4-BE49-F238E27FC236}">
                <a16:creationId xmlns:a16="http://schemas.microsoft.com/office/drawing/2014/main" id="{C998823B-6694-47C5-9648-1024321D17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0730" b="1"/>
          <a:stretch>
            <a:fillRect/>
          </a:stretch>
        </p:blipFill>
        <p:spPr bwMode="auto">
          <a:xfrm>
            <a:off x="649224" y="722376"/>
            <a:ext cx="3337560" cy="5413248"/>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3B6B67B8-2B6E-446F-B78F-FA68264558E6}"/>
              </a:ext>
            </a:extLst>
          </p:cNvPr>
          <p:cNvSpPr>
            <a:spLocks noChangeArrowheads="1"/>
          </p:cNvSpPr>
          <p:nvPr/>
        </p:nvSpPr>
        <p:spPr bwMode="auto">
          <a:xfrm>
            <a:off x="5361979" y="861134"/>
            <a:ext cx="6369715" cy="5096355"/>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Aft>
                <a:spcPts val="600"/>
              </a:spcAft>
            </a:pPr>
            <a:endParaRPr lang="en-US" altLang="en-US" sz="2400" dirty="0">
              <a:latin typeface="+mn-lt"/>
            </a:endParaRPr>
          </a:p>
          <a:p>
            <a:pPr eaLnBrk="1" hangingPunct="1">
              <a:lnSpc>
                <a:spcPct val="90000"/>
              </a:lnSpc>
              <a:spcAft>
                <a:spcPts val="600"/>
              </a:spcAft>
              <a:defRPr b="0" i="0"/>
            </a:pPr>
            <a:r>
              <a:rPr lang="1106" sz="2400" b="0" i="0" dirty="0">
                <a:solidFill>
                  <a:srgbClr val="292929"/>
                </a:solidFill>
                <a:effectLst/>
                <a:latin typeface="charter"/>
              </a:rPr>
              <a:t>Mae Gweddi</a:t>
            </a:r>
            <a:r>
              <a:rPr lang="en-GB" sz="2400" b="0" i="0" dirty="0">
                <a:solidFill>
                  <a:srgbClr val="292929"/>
                </a:solidFill>
                <a:effectLst/>
                <a:latin typeface="charter"/>
              </a:rPr>
              <a:t>’</a:t>
            </a:r>
            <a:r>
              <a:rPr lang="1106" sz="2400" b="0" i="0" dirty="0">
                <a:solidFill>
                  <a:srgbClr val="292929"/>
                </a:solidFill>
                <a:effectLst/>
                <a:latin typeface="charter"/>
              </a:rPr>
              <a:t>r Arglwydd hefyd yn cael ei galw yn</a:t>
            </a:r>
            <a:r>
              <a:rPr lang="en-GB" sz="2400" b="0" i="0" dirty="0">
                <a:solidFill>
                  <a:srgbClr val="292929"/>
                </a:solidFill>
                <a:effectLst/>
                <a:latin typeface="charter"/>
              </a:rPr>
              <a:t> ‘</a:t>
            </a:r>
            <a:r>
              <a:rPr lang="1106" sz="2400" b="0" i="0" dirty="0">
                <a:solidFill>
                  <a:srgbClr val="292929"/>
                </a:solidFill>
                <a:effectLst/>
                <a:latin typeface="charter"/>
              </a:rPr>
              <a:t>Pater Noster</a:t>
            </a:r>
            <a:r>
              <a:rPr lang="en-GB" sz="2400" b="0" i="0" dirty="0">
                <a:solidFill>
                  <a:srgbClr val="292929"/>
                </a:solidFill>
                <a:effectLst/>
                <a:latin typeface="charter"/>
              </a:rPr>
              <a:t>’</a:t>
            </a:r>
            <a:r>
              <a:rPr lang="1106" sz="2400" b="0" i="0" dirty="0">
                <a:solidFill>
                  <a:srgbClr val="292929"/>
                </a:solidFill>
                <a:effectLst/>
                <a:latin typeface="charter"/>
              </a:rPr>
              <a:t>, sy</a:t>
            </a:r>
            <a:r>
              <a:rPr lang="en-GB" sz="2400" b="0" i="0" dirty="0">
                <a:solidFill>
                  <a:srgbClr val="292929"/>
                </a:solidFill>
                <a:effectLst/>
                <a:latin typeface="charter"/>
              </a:rPr>
              <a:t>’</a:t>
            </a:r>
            <a:r>
              <a:rPr lang="1106" sz="2400" b="0" i="0" dirty="0">
                <a:solidFill>
                  <a:srgbClr val="292929"/>
                </a:solidFill>
                <a:effectLst/>
                <a:latin typeface="charter"/>
              </a:rPr>
              <a:t>n golygu</a:t>
            </a:r>
            <a:r>
              <a:rPr lang="en-GB" sz="2400" b="0" i="0" dirty="0">
                <a:solidFill>
                  <a:srgbClr val="292929"/>
                </a:solidFill>
                <a:effectLst/>
                <a:latin typeface="charter"/>
              </a:rPr>
              <a:t> ‘</a:t>
            </a:r>
            <a:r>
              <a:rPr lang="1106" sz="2400" b="0" i="0" dirty="0">
                <a:solidFill>
                  <a:srgbClr val="292929"/>
                </a:solidFill>
                <a:effectLst/>
                <a:latin typeface="charter"/>
              </a:rPr>
              <a:t>Ein Tad</a:t>
            </a:r>
            <a:r>
              <a:rPr lang="en-GB" sz="2400" b="0" i="0" dirty="0">
                <a:solidFill>
                  <a:srgbClr val="292929"/>
                </a:solidFill>
                <a:effectLst/>
                <a:latin typeface="charter"/>
              </a:rPr>
              <a:t>’</a:t>
            </a:r>
            <a:r>
              <a:rPr lang="1106" sz="2400" b="0" i="0" dirty="0">
                <a:solidFill>
                  <a:srgbClr val="292929"/>
                </a:solidFill>
                <a:effectLst/>
                <a:latin typeface="charter"/>
              </a:rPr>
              <a:t> mewn Lladin. </a:t>
            </a:r>
          </a:p>
          <a:p>
            <a:pPr eaLnBrk="1" hangingPunct="1">
              <a:lnSpc>
                <a:spcPct val="90000"/>
              </a:lnSpc>
              <a:spcAft>
                <a:spcPts val="600"/>
              </a:spcAft>
              <a:defRPr b="0" i="0"/>
            </a:pPr>
            <a:r>
              <a:rPr lang="1106" sz="2400" b="0" i="0" dirty="0">
                <a:solidFill>
                  <a:srgbClr val="292929"/>
                </a:solidFill>
                <a:effectLst/>
                <a:latin typeface="charter"/>
              </a:rPr>
              <a:t>Byddai Iesu wedi llefaru Gweddi</a:t>
            </a:r>
            <a:r>
              <a:rPr lang="en-GB" sz="2400" b="0" i="0" dirty="0">
                <a:solidFill>
                  <a:srgbClr val="292929"/>
                </a:solidFill>
                <a:effectLst/>
                <a:latin typeface="charter"/>
              </a:rPr>
              <a:t>’</a:t>
            </a:r>
            <a:r>
              <a:rPr lang="1106" sz="2400" b="0" i="0" dirty="0">
                <a:solidFill>
                  <a:srgbClr val="292929"/>
                </a:solidFill>
                <a:effectLst/>
                <a:latin typeface="charter"/>
              </a:rPr>
              <a:t>r </a:t>
            </a:r>
            <a:r>
              <a:rPr lang="1106" sz="2400" b="0" i="0">
                <a:solidFill>
                  <a:srgbClr val="292929"/>
                </a:solidFill>
                <a:effectLst/>
                <a:latin typeface="charter"/>
              </a:rPr>
              <a:t>Arglwydd </a:t>
            </a:r>
            <a:r>
              <a:rPr lang="en-GB" sz="2400" b="0" i="0">
                <a:solidFill>
                  <a:srgbClr val="292929"/>
                </a:solidFill>
                <a:effectLst/>
                <a:latin typeface="charter"/>
              </a:rPr>
              <a:t>i’w </a:t>
            </a:r>
            <a:r>
              <a:rPr lang="1106" sz="2400" b="0" i="0">
                <a:solidFill>
                  <a:srgbClr val="292929"/>
                </a:solidFill>
                <a:effectLst/>
                <a:latin typeface="charter"/>
              </a:rPr>
              <a:t> </a:t>
            </a:r>
            <a:r>
              <a:rPr lang="1106" sz="2400" b="0" i="0" dirty="0">
                <a:solidFill>
                  <a:srgbClr val="292929"/>
                </a:solidFill>
                <a:effectLst/>
                <a:latin typeface="charter"/>
              </a:rPr>
              <a:t>ddisgyblion yn iaith hynafol Aramaeg, sy</a:t>
            </a:r>
            <a:r>
              <a:rPr lang="en-GB" sz="2400" b="0" i="0" dirty="0">
                <a:solidFill>
                  <a:srgbClr val="292929"/>
                </a:solidFill>
                <a:effectLst/>
                <a:latin typeface="charter"/>
              </a:rPr>
              <a:t>’</a:t>
            </a:r>
            <a:r>
              <a:rPr lang="1106" sz="2400" b="0" i="0" dirty="0">
                <a:solidFill>
                  <a:srgbClr val="292929"/>
                </a:solidFill>
                <a:effectLst/>
                <a:latin typeface="charter"/>
              </a:rPr>
              <a:t>n fersiwn hŷn o Hebraeg. </a:t>
            </a:r>
          </a:p>
          <a:p>
            <a:pPr eaLnBrk="1" hangingPunct="1">
              <a:lnSpc>
                <a:spcPct val="90000"/>
              </a:lnSpc>
              <a:spcAft>
                <a:spcPts val="600"/>
              </a:spcAft>
              <a:defRPr b="0" i="0"/>
            </a:pPr>
            <a:r>
              <a:rPr lang="1106" sz="2400" b="0" i="0" dirty="0">
                <a:solidFill>
                  <a:srgbClr val="292929"/>
                </a:solidFill>
                <a:effectLst/>
                <a:latin typeface="charter"/>
              </a:rPr>
              <a:t>Erbyn yr amser y byddai Gweddi</a:t>
            </a:r>
            <a:r>
              <a:rPr lang="en-GB" sz="2400" b="0" i="0" dirty="0">
                <a:solidFill>
                  <a:srgbClr val="292929"/>
                </a:solidFill>
                <a:effectLst/>
                <a:latin typeface="charter"/>
              </a:rPr>
              <a:t>’</a:t>
            </a:r>
            <a:r>
              <a:rPr lang="1106" sz="2400" b="0" i="0" dirty="0">
                <a:solidFill>
                  <a:srgbClr val="292929"/>
                </a:solidFill>
                <a:effectLst/>
                <a:latin typeface="charter"/>
              </a:rPr>
              <a:t>r Arglwydd wedi ei chofnodi</a:t>
            </a:r>
            <a:r>
              <a:rPr lang="en-GB" sz="2400" b="0" i="0" dirty="0">
                <a:solidFill>
                  <a:srgbClr val="292929"/>
                </a:solidFill>
                <a:effectLst/>
                <a:latin typeface="charter"/>
              </a:rPr>
              <a:t>’</a:t>
            </a:r>
            <a:r>
              <a:rPr lang="1106" sz="2400" b="0" i="0" dirty="0">
                <a:solidFill>
                  <a:srgbClr val="292929"/>
                </a:solidFill>
                <a:effectLst/>
                <a:latin typeface="charter"/>
              </a:rPr>
              <a:t>n ysgrifenedig, byddai hynny wedi digwydd mewn Groeg, yna mewn Lladin, yna, flynyddoedd lawer yn diweddarach, mewn Hen Saesneg a hefyd yn Gymraeg.</a:t>
            </a:r>
          </a:p>
          <a:p>
            <a:pPr eaLnBrk="1" hangingPunct="1">
              <a:lnSpc>
                <a:spcPct val="90000"/>
              </a:lnSpc>
              <a:spcAft>
                <a:spcPts val="600"/>
              </a:spcAft>
            </a:pPr>
            <a:endParaRPr lang="en-US" sz="2400" dirty="0">
              <a:solidFill>
                <a:srgbClr val="292929"/>
              </a:solidFill>
              <a:latin typeface="charter"/>
            </a:endParaRPr>
          </a:p>
          <a:p>
            <a:pPr eaLnBrk="1" hangingPunct="1">
              <a:lnSpc>
                <a:spcPct val="90000"/>
              </a:lnSpc>
              <a:spcAft>
                <a:spcPts val="600"/>
              </a:spcAft>
              <a:defRPr b="0" i="0"/>
            </a:pPr>
            <a:r>
              <a:rPr lang="1106" sz="2400" dirty="0"/>
              <a:t> </a:t>
            </a:r>
          </a:p>
          <a:p>
            <a:pPr eaLnBrk="1" hangingPunct="1">
              <a:lnSpc>
                <a:spcPct val="90000"/>
              </a:lnSpc>
              <a:spcAft>
                <a:spcPts val="600"/>
              </a:spcAft>
            </a:pPr>
            <a:endParaRPr lang="en-GB" sz="2400" dirty="0"/>
          </a:p>
          <a:p>
            <a:pPr eaLnBrk="1" hangingPunct="1">
              <a:lnSpc>
                <a:spcPct val="90000"/>
              </a:lnSpc>
              <a:spcAft>
                <a:spcPts val="600"/>
              </a:spcAft>
            </a:pPr>
            <a:endParaRPr lang="en-GB" sz="2400" dirty="0"/>
          </a:p>
          <a:p>
            <a:pPr eaLnBrk="1" hangingPunct="1">
              <a:lnSpc>
                <a:spcPct val="90000"/>
              </a:lnSpc>
              <a:spcAft>
                <a:spcPts val="600"/>
              </a:spcAft>
            </a:pPr>
            <a:endParaRPr lang="en-GB" sz="2400" dirty="0"/>
          </a:p>
          <a:p>
            <a:pPr eaLnBrk="1" hangingPunct="1">
              <a:lnSpc>
                <a:spcPct val="90000"/>
              </a:lnSpc>
              <a:spcAft>
                <a:spcPts val="600"/>
              </a:spcAft>
            </a:pPr>
            <a:endParaRPr lang="en-GB" sz="2400" dirty="0"/>
          </a:p>
          <a:p>
            <a:pPr eaLnBrk="1" hangingPunct="1">
              <a:lnSpc>
                <a:spcPct val="90000"/>
              </a:lnSpc>
              <a:spcAft>
                <a:spcPts val="600"/>
              </a:spcAft>
            </a:pPr>
            <a:endParaRPr kumimoji="0" lang="en-US" altLang="en-US" sz="2400" b="1" i="0" u="none" strike="noStrike" cap="none" normalizeH="0" baseline="0" dirty="0">
              <a:ln>
                <a:noFill/>
              </a:ln>
              <a:effectLst/>
              <a:latin typeface="+mn-lt"/>
            </a:endParaRPr>
          </a:p>
          <a:p>
            <a:pPr marR="0" lvl="0" eaLnBrk="1" fontAlgn="base" hangingPunct="1">
              <a:lnSpc>
                <a:spcPct val="90000"/>
              </a:lnSpc>
              <a:spcBef>
                <a:spcPct val="0"/>
              </a:spcBef>
              <a:spcAft>
                <a:spcPts val="600"/>
              </a:spcAft>
              <a:buClrTx/>
              <a:buSzTx/>
            </a:pPr>
            <a:endParaRPr kumimoji="0" lang="en-US" altLang="en-US" sz="2400" b="1" i="0" u="none" strike="noStrike" cap="none" normalizeH="0" baseline="0" dirty="0">
              <a:ln>
                <a:noFill/>
              </a:ln>
              <a:effectLst/>
              <a:latin typeface="+mn-lt"/>
            </a:endParaRPr>
          </a:p>
        </p:txBody>
      </p:sp>
    </p:spTree>
    <p:extLst>
      <p:ext uri="{BB962C8B-B14F-4D97-AF65-F5344CB8AC3E}">
        <p14:creationId xmlns:p14="http://schemas.microsoft.com/office/powerpoint/2010/main" val="255246514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AD164D9-9550-4146-8DB8-55A31F014993}"/>
              </a:ext>
            </a:extLst>
          </p:cNvPr>
          <p:cNvGraphicFramePr>
            <a:graphicFrameLocks noGrp="1"/>
          </p:cNvGraphicFramePr>
          <p:nvPr>
            <p:extLst>
              <p:ext uri="{D42A27DB-BD31-4B8C-83A1-F6EECF244321}">
                <p14:modId xmlns:p14="http://schemas.microsoft.com/office/powerpoint/2010/main" val="979486934"/>
              </p:ext>
            </p:extLst>
          </p:nvPr>
        </p:nvGraphicFramePr>
        <p:xfrm>
          <a:off x="566738" y="688445"/>
          <a:ext cx="11058524" cy="5481110"/>
        </p:xfrm>
        <a:graphic>
          <a:graphicData uri="http://schemas.openxmlformats.org/drawingml/2006/table">
            <a:tbl>
              <a:tblPr firstRow="1" bandRow="1">
                <a:tableStyleId>{5940675A-B579-460E-94D1-54222C63F5DA}</a:tableStyleId>
              </a:tblPr>
              <a:tblGrid>
                <a:gridCol w="2764631">
                  <a:extLst>
                    <a:ext uri="{9D8B030D-6E8A-4147-A177-3AD203B41FA5}">
                      <a16:colId xmlns:a16="http://schemas.microsoft.com/office/drawing/2014/main" val="4182823704"/>
                    </a:ext>
                  </a:extLst>
                </a:gridCol>
                <a:gridCol w="2764631">
                  <a:extLst>
                    <a:ext uri="{9D8B030D-6E8A-4147-A177-3AD203B41FA5}">
                      <a16:colId xmlns:a16="http://schemas.microsoft.com/office/drawing/2014/main" val="2321283749"/>
                    </a:ext>
                  </a:extLst>
                </a:gridCol>
                <a:gridCol w="2764631">
                  <a:extLst>
                    <a:ext uri="{9D8B030D-6E8A-4147-A177-3AD203B41FA5}">
                      <a16:colId xmlns:a16="http://schemas.microsoft.com/office/drawing/2014/main" val="1374231668"/>
                    </a:ext>
                  </a:extLst>
                </a:gridCol>
                <a:gridCol w="2764631">
                  <a:extLst>
                    <a:ext uri="{9D8B030D-6E8A-4147-A177-3AD203B41FA5}">
                      <a16:colId xmlns:a16="http://schemas.microsoft.com/office/drawing/2014/main" val="1655307468"/>
                    </a:ext>
                  </a:extLst>
                </a:gridCol>
              </a:tblGrid>
              <a:tr h="2740555">
                <a:tc>
                  <a:txBody>
                    <a:bodyPr/>
                    <a:lstStyle/>
                    <a:p>
                      <a:pPr algn="ctr">
                        <a:defRPr b="0" i="0"/>
                      </a:pPr>
                      <a:r>
                        <a:rPr lang="1106" sz="4400">
                          <a:solidFill>
                            <a:schemeClr val="tx1"/>
                          </a:solidFill>
                          <a:latin typeface="+mn-lt"/>
                          <a:cs typeface="Amatic SC" pitchFamily="2" charset="-79"/>
                        </a:rPr>
                        <a:t>Heofonum</a:t>
                      </a:r>
                      <a:endParaRPr lang="en-US" sz="4400">
                        <a:solidFill>
                          <a:schemeClr val="tx1"/>
                        </a:solidFill>
                        <a:latin typeface="+mn-lt"/>
                        <a:cs typeface="Amatic SC" pitchFamily="2" charset="-79"/>
                      </a:endParaRPr>
                    </a:p>
                  </a:txBody>
                  <a:tcPr anchor="ctr"/>
                </a:tc>
                <a:tc>
                  <a:txBody>
                    <a:bodyPr/>
                    <a:lstStyle/>
                    <a:p>
                      <a:pPr algn="ctr">
                        <a:defRPr b="0" i="0"/>
                      </a:pPr>
                      <a:r>
                        <a:rPr lang="1106" sz="4400">
                          <a:solidFill>
                            <a:schemeClr val="tx1"/>
                          </a:solidFill>
                          <a:latin typeface="+mn-lt"/>
                          <a:cs typeface="Amatic SC" pitchFamily="2" charset="-79"/>
                        </a:rPr>
                        <a:t>Nama </a:t>
                      </a:r>
                    </a:p>
                  </a:txBody>
                  <a:tcPr anchor="ctr"/>
                </a:tc>
                <a:tc>
                  <a:txBody>
                    <a:bodyPr/>
                    <a:lstStyle/>
                    <a:p>
                      <a:pPr algn="ctr">
                        <a:defRPr b="0" i="0"/>
                      </a:pPr>
                      <a:r>
                        <a:rPr lang="1106" sz="4400">
                          <a:solidFill>
                            <a:schemeClr val="tx1"/>
                          </a:solidFill>
                          <a:latin typeface="+mn-lt"/>
                          <a:cs typeface="Amatic SC" pitchFamily="2" charset="-79"/>
                        </a:rPr>
                        <a:t>Fæder</a:t>
                      </a:r>
                      <a:endParaRPr lang="en-US" sz="4400">
                        <a:solidFill>
                          <a:schemeClr val="tx1"/>
                        </a:solidFill>
                        <a:latin typeface="+mn-lt"/>
                        <a:cs typeface="Amatic SC" pitchFamily="2" charset="-79"/>
                      </a:endParaRPr>
                    </a:p>
                  </a:txBody>
                  <a:tcPr anchor="ctr"/>
                </a:tc>
                <a:tc>
                  <a:txBody>
                    <a:bodyPr/>
                    <a:lstStyle/>
                    <a:p>
                      <a:pPr algn="ctr">
                        <a:defRPr b="0" i="0"/>
                      </a:pPr>
                      <a:r>
                        <a:rPr lang="1106" sz="4400">
                          <a:solidFill>
                            <a:schemeClr val="tx1"/>
                          </a:solidFill>
                          <a:latin typeface="+mn-lt"/>
                          <a:cs typeface="Amatic SC" pitchFamily="2" charset="-79"/>
                        </a:rPr>
                        <a:t>Todæg </a:t>
                      </a:r>
                    </a:p>
                  </a:txBody>
                  <a:tcPr anchor="ctr"/>
                </a:tc>
                <a:extLst>
                  <a:ext uri="{0D108BD9-81ED-4DB2-BD59-A6C34878D82A}">
                    <a16:rowId xmlns:a16="http://schemas.microsoft.com/office/drawing/2014/main" val="4230960972"/>
                  </a:ext>
                </a:extLst>
              </a:tr>
              <a:tr h="2740555">
                <a:tc>
                  <a:txBody>
                    <a:bodyPr/>
                    <a:lstStyle/>
                    <a:p>
                      <a:pPr algn="ctr">
                        <a:defRPr b="0" i="0"/>
                      </a:pPr>
                      <a:r>
                        <a:rPr lang="1106" sz="4400">
                          <a:solidFill>
                            <a:schemeClr val="tx1"/>
                          </a:solidFill>
                          <a:latin typeface="+mn-lt"/>
                          <a:cs typeface="Amatic SC" pitchFamily="2" charset="-79"/>
                        </a:rPr>
                        <a:t>Gyltas </a:t>
                      </a:r>
                      <a:endParaRPr lang="en-US" sz="4400">
                        <a:solidFill>
                          <a:schemeClr val="tx1"/>
                        </a:solidFill>
                        <a:latin typeface="+mn-lt"/>
                        <a:cs typeface="Amatic SC" pitchFamily="2" charset="-79"/>
                      </a:endParaRPr>
                    </a:p>
                  </a:txBody>
                  <a:tcPr anchor="ctr"/>
                </a:tc>
                <a:tc>
                  <a:txBody>
                    <a:bodyPr/>
                    <a:lstStyle/>
                    <a:p>
                      <a:pPr algn="ctr">
                        <a:defRPr b="0" i="0"/>
                      </a:pPr>
                      <a:r>
                        <a:rPr lang="1106" sz="4400">
                          <a:solidFill>
                            <a:schemeClr val="tx1"/>
                          </a:solidFill>
                          <a:latin typeface="+mn-lt"/>
                          <a:cs typeface="Amatic SC" pitchFamily="2" charset="-79"/>
                        </a:rPr>
                        <a:t>Hlaf </a:t>
                      </a:r>
                      <a:endParaRPr lang="en-US" sz="4400">
                        <a:solidFill>
                          <a:schemeClr val="tx1"/>
                        </a:solidFill>
                        <a:latin typeface="+mn-lt"/>
                        <a:cs typeface="Amatic SC" pitchFamily="2" charset="-79"/>
                      </a:endParaRPr>
                    </a:p>
                  </a:txBody>
                  <a:tcPr anchor="ctr"/>
                </a:tc>
                <a:tc>
                  <a:txBody>
                    <a:bodyPr/>
                    <a:lstStyle/>
                    <a:p>
                      <a:pPr algn="ctr">
                        <a:defRPr b="0" i="0"/>
                      </a:pPr>
                      <a:r>
                        <a:rPr lang="1106" sz="4400">
                          <a:solidFill>
                            <a:schemeClr val="tx1"/>
                          </a:solidFill>
                          <a:latin typeface="+mn-lt"/>
                          <a:cs typeface="Amatic SC" pitchFamily="2" charset="-79"/>
                        </a:rPr>
                        <a:t>Eorþan </a:t>
                      </a:r>
                      <a:endParaRPr lang="en-US" sz="4400">
                        <a:solidFill>
                          <a:schemeClr val="tx1"/>
                        </a:solidFill>
                        <a:latin typeface="+mn-lt"/>
                        <a:cs typeface="Amatic SC" pitchFamily="2" charset="-79"/>
                      </a:endParaRPr>
                    </a:p>
                  </a:txBody>
                  <a:tcPr anchor="ctr"/>
                </a:tc>
                <a:tc>
                  <a:txBody>
                    <a:bodyPr/>
                    <a:lstStyle/>
                    <a:p>
                      <a:pPr algn="ctr">
                        <a:defRPr b="0" i="0"/>
                      </a:pPr>
                      <a:r>
                        <a:rPr lang="1106" sz="4400">
                          <a:solidFill>
                            <a:schemeClr val="tx1"/>
                          </a:solidFill>
                          <a:latin typeface="+mn-lt"/>
                          <a:cs typeface="Amatic SC" pitchFamily="2" charset="-79"/>
                        </a:rPr>
                        <a:t>Yfele</a:t>
                      </a:r>
                      <a:endParaRPr lang="en-US" sz="4400">
                        <a:solidFill>
                          <a:schemeClr val="tx1"/>
                        </a:solidFill>
                        <a:latin typeface="+mn-lt"/>
                        <a:cs typeface="Amatic SC" pitchFamily="2" charset="-79"/>
                      </a:endParaRPr>
                    </a:p>
                  </a:txBody>
                  <a:tcPr anchor="ctr"/>
                </a:tc>
                <a:extLst>
                  <a:ext uri="{0D108BD9-81ED-4DB2-BD59-A6C34878D82A}">
                    <a16:rowId xmlns:a16="http://schemas.microsoft.com/office/drawing/2014/main" val="1609074724"/>
                  </a:ext>
                </a:extLst>
              </a:tr>
            </a:tbl>
          </a:graphicData>
        </a:graphic>
      </p:graphicFrame>
    </p:spTree>
    <p:extLst>
      <p:ext uri="{BB962C8B-B14F-4D97-AF65-F5344CB8AC3E}">
        <p14:creationId xmlns:p14="http://schemas.microsoft.com/office/powerpoint/2010/main" val="60518438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2F1ED-BCCF-FD46-9805-F0FEE3A256AE}"/>
              </a:ext>
            </a:extLst>
          </p:cNvPr>
          <p:cNvSpPr>
            <a:spLocks noGrp="1"/>
          </p:cNvSpPr>
          <p:nvPr>
            <p:ph type="title"/>
          </p:nvPr>
        </p:nvSpPr>
        <p:spPr/>
        <p:txBody>
          <a:bodyPr/>
          <a:lstStyle/>
          <a:p>
            <a:pPr>
              <a:defRPr b="0" i="0"/>
            </a:pPr>
            <a:r>
              <a:rPr lang="1106" sz="4000" dirty="0"/>
              <a:t>Hen Saesneg (Eingl-Sacsoneg</a:t>
            </a:r>
            <a:r>
              <a:rPr lang="1106" dirty="0"/>
              <a:t>)</a:t>
            </a:r>
          </a:p>
        </p:txBody>
      </p:sp>
      <p:pic>
        <p:nvPicPr>
          <p:cNvPr id="4" name="Picture 3">
            <a:extLst>
              <a:ext uri="{FF2B5EF4-FFF2-40B4-BE49-F238E27FC236}">
                <a16:creationId xmlns:a16="http://schemas.microsoft.com/office/drawing/2014/main" id="{7DA526F1-017B-0943-B111-5009599F9EDD}"/>
              </a:ext>
            </a:extLst>
          </p:cNvPr>
          <p:cNvPicPr>
            <a:picLocks noChangeAspect="1"/>
          </p:cNvPicPr>
          <p:nvPr/>
        </p:nvPicPr>
        <p:blipFill>
          <a:blip r:embed="rId2"/>
          <a:stretch>
            <a:fillRect/>
          </a:stretch>
        </p:blipFill>
        <p:spPr>
          <a:xfrm>
            <a:off x="7395204" y="0"/>
            <a:ext cx="3958596" cy="6858000"/>
          </a:xfrm>
          <a:prstGeom prst="rect">
            <a:avLst/>
          </a:prstGeom>
        </p:spPr>
      </p:pic>
      <p:sp>
        <p:nvSpPr>
          <p:cNvPr id="5" name="Rounded Rectangular Callout 4">
            <a:extLst>
              <a:ext uri="{FF2B5EF4-FFF2-40B4-BE49-F238E27FC236}">
                <a16:creationId xmlns:a16="http://schemas.microsoft.com/office/drawing/2014/main" id="{4A21F84B-2308-4A43-8B8D-552DC2244AAD}"/>
              </a:ext>
            </a:extLst>
          </p:cNvPr>
          <p:cNvSpPr/>
          <p:nvPr/>
        </p:nvSpPr>
        <p:spPr>
          <a:xfrm>
            <a:off x="1485901" y="3128963"/>
            <a:ext cx="3714750" cy="2500313"/>
          </a:xfrm>
          <a:custGeom>
            <a:avLst/>
            <a:gdLst>
              <a:gd name="connsiteX0" fmla="*/ 0 w 3714750"/>
              <a:gd name="connsiteY0" fmla="*/ 416727 h 2500313"/>
              <a:gd name="connsiteX1" fmla="*/ 416727 w 3714750"/>
              <a:gd name="connsiteY1" fmla="*/ 0 h 2500313"/>
              <a:gd name="connsiteX2" fmla="*/ 2166938 w 3714750"/>
              <a:gd name="connsiteY2" fmla="*/ 0 h 2500313"/>
              <a:gd name="connsiteX3" fmla="*/ 2166938 w 3714750"/>
              <a:gd name="connsiteY3" fmla="*/ 0 h 2500313"/>
              <a:gd name="connsiteX4" fmla="*/ 3095625 w 3714750"/>
              <a:gd name="connsiteY4" fmla="*/ 0 h 2500313"/>
              <a:gd name="connsiteX5" fmla="*/ 3298023 w 3714750"/>
              <a:gd name="connsiteY5" fmla="*/ 0 h 2500313"/>
              <a:gd name="connsiteX6" fmla="*/ 3714750 w 3714750"/>
              <a:gd name="connsiteY6" fmla="*/ 416727 h 2500313"/>
              <a:gd name="connsiteX7" fmla="*/ 3714750 w 3714750"/>
              <a:gd name="connsiteY7" fmla="*/ 416719 h 2500313"/>
              <a:gd name="connsiteX8" fmla="*/ 5198273 w 3714750"/>
              <a:gd name="connsiteY8" fmla="*/ -630429 h 2500313"/>
              <a:gd name="connsiteX9" fmla="*/ 3714750 w 3714750"/>
              <a:gd name="connsiteY9" fmla="*/ 1041797 h 2500313"/>
              <a:gd name="connsiteX10" fmla="*/ 3714750 w 3714750"/>
              <a:gd name="connsiteY10" fmla="*/ 2083586 h 2500313"/>
              <a:gd name="connsiteX11" fmla="*/ 3298023 w 3714750"/>
              <a:gd name="connsiteY11" fmla="*/ 2500313 h 2500313"/>
              <a:gd name="connsiteX12" fmla="*/ 3095625 w 3714750"/>
              <a:gd name="connsiteY12" fmla="*/ 2500313 h 2500313"/>
              <a:gd name="connsiteX13" fmla="*/ 2166938 w 3714750"/>
              <a:gd name="connsiteY13" fmla="*/ 2500313 h 2500313"/>
              <a:gd name="connsiteX14" fmla="*/ 2166938 w 3714750"/>
              <a:gd name="connsiteY14" fmla="*/ 2500313 h 2500313"/>
              <a:gd name="connsiteX15" fmla="*/ 416727 w 3714750"/>
              <a:gd name="connsiteY15" fmla="*/ 2500313 h 2500313"/>
              <a:gd name="connsiteX16" fmla="*/ 0 w 3714750"/>
              <a:gd name="connsiteY16" fmla="*/ 2083586 h 2500313"/>
              <a:gd name="connsiteX17" fmla="*/ 0 w 3714750"/>
              <a:gd name="connsiteY17" fmla="*/ 1041797 h 2500313"/>
              <a:gd name="connsiteX18" fmla="*/ 0 w 3714750"/>
              <a:gd name="connsiteY18" fmla="*/ 416719 h 2500313"/>
              <a:gd name="connsiteX19" fmla="*/ 0 w 3714750"/>
              <a:gd name="connsiteY19" fmla="*/ 416719 h 2500313"/>
              <a:gd name="connsiteX20" fmla="*/ 0 w 3714750"/>
              <a:gd name="connsiteY20" fmla="*/ 416727 h 250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4750" h="2500313" fill="none" extrusionOk="0">
                <a:moveTo>
                  <a:pt x="0" y="416727"/>
                </a:moveTo>
                <a:cubicBezTo>
                  <a:pt x="-21532" y="225075"/>
                  <a:pt x="208718" y="16454"/>
                  <a:pt x="416727" y="0"/>
                </a:cubicBezTo>
                <a:cubicBezTo>
                  <a:pt x="742420" y="-53131"/>
                  <a:pt x="1530538" y="40125"/>
                  <a:pt x="2166938" y="0"/>
                </a:cubicBezTo>
                <a:lnTo>
                  <a:pt x="2166938" y="0"/>
                </a:lnTo>
                <a:cubicBezTo>
                  <a:pt x="2558107" y="2345"/>
                  <a:pt x="2694496" y="-71192"/>
                  <a:pt x="3095625" y="0"/>
                </a:cubicBezTo>
                <a:cubicBezTo>
                  <a:pt x="3131278" y="14064"/>
                  <a:pt x="3204955" y="18017"/>
                  <a:pt x="3298023" y="0"/>
                </a:cubicBezTo>
                <a:cubicBezTo>
                  <a:pt x="3533010" y="-27647"/>
                  <a:pt x="3695106" y="185463"/>
                  <a:pt x="3714750" y="416727"/>
                </a:cubicBezTo>
                <a:lnTo>
                  <a:pt x="3714750" y="416719"/>
                </a:lnTo>
                <a:cubicBezTo>
                  <a:pt x="4092737" y="41142"/>
                  <a:pt x="4609813" y="-338180"/>
                  <a:pt x="5198273" y="-630429"/>
                </a:cubicBezTo>
                <a:cubicBezTo>
                  <a:pt x="4705827" y="55922"/>
                  <a:pt x="4198085" y="634501"/>
                  <a:pt x="3714750" y="1041797"/>
                </a:cubicBezTo>
                <a:cubicBezTo>
                  <a:pt x="3777983" y="1552939"/>
                  <a:pt x="3803852" y="1599119"/>
                  <a:pt x="3714750" y="2083586"/>
                </a:cubicBezTo>
                <a:cubicBezTo>
                  <a:pt x="3718990" y="2316409"/>
                  <a:pt x="3516883" y="2502791"/>
                  <a:pt x="3298023" y="2500313"/>
                </a:cubicBezTo>
                <a:cubicBezTo>
                  <a:pt x="3225630" y="2507095"/>
                  <a:pt x="3181616" y="2488085"/>
                  <a:pt x="3095625" y="2500313"/>
                </a:cubicBezTo>
                <a:cubicBezTo>
                  <a:pt x="2791175" y="2544236"/>
                  <a:pt x="2305298" y="2522458"/>
                  <a:pt x="2166938" y="2500313"/>
                </a:cubicBezTo>
                <a:lnTo>
                  <a:pt x="2166938" y="2500313"/>
                </a:lnTo>
                <a:cubicBezTo>
                  <a:pt x="1719611" y="2488536"/>
                  <a:pt x="927223" y="2391058"/>
                  <a:pt x="416727" y="2500313"/>
                </a:cubicBezTo>
                <a:cubicBezTo>
                  <a:pt x="174887" y="2506867"/>
                  <a:pt x="1219" y="2317040"/>
                  <a:pt x="0" y="2083586"/>
                </a:cubicBezTo>
                <a:cubicBezTo>
                  <a:pt x="-82315" y="1632490"/>
                  <a:pt x="-81629" y="1346565"/>
                  <a:pt x="0" y="1041797"/>
                </a:cubicBezTo>
                <a:cubicBezTo>
                  <a:pt x="-45818" y="892984"/>
                  <a:pt x="-30270" y="706697"/>
                  <a:pt x="0" y="416719"/>
                </a:cubicBezTo>
                <a:lnTo>
                  <a:pt x="0" y="416719"/>
                </a:lnTo>
                <a:lnTo>
                  <a:pt x="0" y="416727"/>
                </a:lnTo>
                <a:close/>
              </a:path>
              <a:path w="3714750" h="2500313" stroke="0" extrusionOk="0">
                <a:moveTo>
                  <a:pt x="0" y="416727"/>
                </a:moveTo>
                <a:cubicBezTo>
                  <a:pt x="-31396" y="167209"/>
                  <a:pt x="180554" y="2260"/>
                  <a:pt x="416727" y="0"/>
                </a:cubicBezTo>
                <a:cubicBezTo>
                  <a:pt x="839966" y="54079"/>
                  <a:pt x="1364927" y="-2798"/>
                  <a:pt x="2166938" y="0"/>
                </a:cubicBezTo>
                <a:lnTo>
                  <a:pt x="2166938" y="0"/>
                </a:lnTo>
                <a:cubicBezTo>
                  <a:pt x="2594923" y="81347"/>
                  <a:pt x="2674366" y="57438"/>
                  <a:pt x="3095625" y="0"/>
                </a:cubicBezTo>
                <a:cubicBezTo>
                  <a:pt x="3131639" y="-2873"/>
                  <a:pt x="3200566" y="-1723"/>
                  <a:pt x="3298023" y="0"/>
                </a:cubicBezTo>
                <a:cubicBezTo>
                  <a:pt x="3533308" y="609"/>
                  <a:pt x="3728982" y="157286"/>
                  <a:pt x="3714750" y="416727"/>
                </a:cubicBezTo>
                <a:lnTo>
                  <a:pt x="3714750" y="416719"/>
                </a:lnTo>
                <a:cubicBezTo>
                  <a:pt x="4116462" y="20599"/>
                  <a:pt x="4783394" y="-500258"/>
                  <a:pt x="5198273" y="-630429"/>
                </a:cubicBezTo>
                <a:cubicBezTo>
                  <a:pt x="4528074" y="52342"/>
                  <a:pt x="4441052" y="350370"/>
                  <a:pt x="3714750" y="1041797"/>
                </a:cubicBezTo>
                <a:cubicBezTo>
                  <a:pt x="3663099" y="1448904"/>
                  <a:pt x="3643908" y="1680643"/>
                  <a:pt x="3714750" y="2083586"/>
                </a:cubicBezTo>
                <a:cubicBezTo>
                  <a:pt x="3688669" y="2309520"/>
                  <a:pt x="3561383" y="2527471"/>
                  <a:pt x="3298023" y="2500313"/>
                </a:cubicBezTo>
                <a:cubicBezTo>
                  <a:pt x="3210427" y="2507909"/>
                  <a:pt x="3120066" y="2490710"/>
                  <a:pt x="3095625" y="2500313"/>
                </a:cubicBezTo>
                <a:cubicBezTo>
                  <a:pt x="2755415" y="2462826"/>
                  <a:pt x="2556798" y="2582446"/>
                  <a:pt x="2166938" y="2500313"/>
                </a:cubicBezTo>
                <a:lnTo>
                  <a:pt x="2166938" y="2500313"/>
                </a:lnTo>
                <a:cubicBezTo>
                  <a:pt x="1692749" y="2496675"/>
                  <a:pt x="632562" y="2543594"/>
                  <a:pt x="416727" y="2500313"/>
                </a:cubicBezTo>
                <a:cubicBezTo>
                  <a:pt x="182947" y="2500909"/>
                  <a:pt x="-13174" y="2304648"/>
                  <a:pt x="0" y="2083586"/>
                </a:cubicBezTo>
                <a:cubicBezTo>
                  <a:pt x="-58835" y="1589821"/>
                  <a:pt x="34933" y="1227549"/>
                  <a:pt x="0" y="1041797"/>
                </a:cubicBezTo>
                <a:cubicBezTo>
                  <a:pt x="26735" y="766988"/>
                  <a:pt x="48097" y="490028"/>
                  <a:pt x="0" y="416719"/>
                </a:cubicBezTo>
                <a:lnTo>
                  <a:pt x="0" y="416719"/>
                </a:lnTo>
                <a:lnTo>
                  <a:pt x="0" y="416727"/>
                </a:lnTo>
                <a:close/>
              </a:path>
            </a:pathLst>
          </a:cu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9E700AF9-45A7-474D-97BF-552CD50B2638}"/>
              </a:ext>
            </a:extLst>
          </p:cNvPr>
          <p:cNvSpPr txBox="1"/>
          <p:nvPr/>
        </p:nvSpPr>
        <p:spPr>
          <a:xfrm>
            <a:off x="1734325" y="3400425"/>
            <a:ext cx="3324236" cy="1922160"/>
          </a:xfrm>
          <a:prstGeom prst="rect">
            <a:avLst/>
          </a:prstGeom>
          <a:noFill/>
        </p:spPr>
        <p:txBody>
          <a:bodyPr wrap="square" rtlCol="0">
            <a:spAutoFit/>
          </a:bodyPr>
          <a:lstStyle/>
          <a:p>
            <a:pPr algn="ctr">
              <a:defRPr b="0" i="0"/>
            </a:pPr>
            <a:r>
              <a:rPr lang="1106" sz="2400" dirty="0"/>
              <a:t>Pa debygrwydd a gwahaniaethau welwch chi rhwng y geiriau Eingl-Sacsoneg hyn a </a:t>
            </a:r>
            <a:r>
              <a:rPr lang="1106" sz="2400"/>
              <a:t>geiriau </a:t>
            </a:r>
            <a:r>
              <a:rPr lang="cy-GB" sz="2400"/>
              <a:t>Saesneg Modern</a:t>
            </a:r>
            <a:r>
              <a:rPr lang="1106" sz="2400"/>
              <a:t>?</a:t>
            </a:r>
            <a:endParaRPr lang="1106" sz="2400" dirty="0"/>
          </a:p>
        </p:txBody>
      </p:sp>
      <p:sp>
        <p:nvSpPr>
          <p:cNvPr id="3" name="Rectangle 2">
            <a:extLst>
              <a:ext uri="{FF2B5EF4-FFF2-40B4-BE49-F238E27FC236}">
                <a16:creationId xmlns:a16="http://schemas.microsoft.com/office/drawing/2014/main" id="{B3FDB731-50EB-6741-AC43-D92E54405DB6}"/>
              </a:ext>
            </a:extLst>
          </p:cNvPr>
          <p:cNvSpPr/>
          <p:nvPr/>
        </p:nvSpPr>
        <p:spPr>
          <a:xfrm>
            <a:off x="7704667" y="4233333"/>
            <a:ext cx="3335866" cy="287867"/>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928206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1E208-127C-1849-B105-88CF728B7512}"/>
              </a:ext>
            </a:extLst>
          </p:cNvPr>
          <p:cNvSpPr>
            <a:spLocks noGrp="1"/>
          </p:cNvSpPr>
          <p:nvPr>
            <p:ph type="title"/>
          </p:nvPr>
        </p:nvSpPr>
        <p:spPr/>
        <p:txBody>
          <a:bodyPr>
            <a:normAutofit/>
          </a:bodyPr>
          <a:lstStyle/>
          <a:p>
            <a:pPr>
              <a:defRPr b="0" i="0"/>
            </a:pPr>
            <a:r>
              <a:rPr lang="1106" sz="3600" dirty="0"/>
              <a:t>Geiriau o</a:t>
            </a:r>
            <a:r>
              <a:rPr lang="en-GB" sz="3600" dirty="0"/>
              <a:t>’</a:t>
            </a:r>
            <a:r>
              <a:rPr lang="1106" sz="3600" dirty="0"/>
              <a:t>r Hen Saesneg – Allwch chi ddod o hyd i beth mae</a:t>
            </a:r>
            <a:r>
              <a:rPr lang="en-GB" sz="3600" dirty="0"/>
              <a:t>’</a:t>
            </a:r>
            <a:r>
              <a:rPr lang="1106" sz="3600" dirty="0"/>
              <a:t>r rhain yn ei olygu </a:t>
            </a:r>
            <a:r>
              <a:rPr lang="1106" sz="3600"/>
              <a:t>mewn </a:t>
            </a:r>
            <a:r>
              <a:rPr lang="cy-GB" sz="3600"/>
              <a:t>Saesneg Modern</a:t>
            </a:r>
            <a:r>
              <a:rPr lang="1106" sz="3600"/>
              <a:t>? </a:t>
            </a:r>
            <a:endParaRPr lang="1106" sz="3600" dirty="0"/>
          </a:p>
        </p:txBody>
      </p:sp>
      <p:sp>
        <p:nvSpPr>
          <p:cNvPr id="3" name="Content Placeholder 2">
            <a:extLst>
              <a:ext uri="{FF2B5EF4-FFF2-40B4-BE49-F238E27FC236}">
                <a16:creationId xmlns:a16="http://schemas.microsoft.com/office/drawing/2014/main" id="{2A567072-40DF-D14F-A586-5CC162729963}"/>
              </a:ext>
            </a:extLst>
          </p:cNvPr>
          <p:cNvSpPr>
            <a:spLocks noGrp="1"/>
          </p:cNvSpPr>
          <p:nvPr>
            <p:ph idx="1"/>
          </p:nvPr>
        </p:nvSpPr>
        <p:spPr/>
        <p:txBody>
          <a:bodyPr>
            <a:normAutofit lnSpcReduction="10000"/>
          </a:bodyPr>
          <a:lstStyle/>
          <a:p>
            <a:pPr>
              <a:defRPr b="0" i="0"/>
            </a:pPr>
            <a:r>
              <a:rPr lang="1106"/>
              <a:t>Blæd</a:t>
            </a:r>
            <a:endParaRPr lang="en-GB"/>
          </a:p>
          <a:p>
            <a:pPr>
              <a:defRPr b="0" i="0"/>
            </a:pPr>
            <a:r>
              <a:rPr lang="1106"/>
              <a:t>Bisignes</a:t>
            </a:r>
            <a:endParaRPr lang="en-GB"/>
          </a:p>
          <a:p>
            <a:pPr>
              <a:defRPr b="0" i="0"/>
            </a:pPr>
            <a:r>
              <a:rPr lang="1106"/>
              <a:t>Freond</a:t>
            </a:r>
            <a:endParaRPr lang="en-GB"/>
          </a:p>
          <a:p>
            <a:pPr>
              <a:defRPr b="0" i="0"/>
            </a:pPr>
            <a:r>
              <a:rPr lang="1106"/>
              <a:t>Gamen </a:t>
            </a:r>
          </a:p>
          <a:p>
            <a:pPr>
              <a:defRPr b="0" i="0"/>
            </a:pPr>
            <a:r>
              <a:rPr lang="1106"/>
              <a:t>Hærfest</a:t>
            </a:r>
            <a:endParaRPr lang="en-GB"/>
          </a:p>
          <a:p>
            <a:pPr>
              <a:defRPr b="0" i="0"/>
            </a:pPr>
            <a:r>
              <a:rPr lang="1106"/>
              <a:t>Cniht</a:t>
            </a:r>
            <a:endParaRPr lang="en-GB"/>
          </a:p>
          <a:p>
            <a:pPr>
              <a:defRPr b="0" i="0"/>
            </a:pPr>
            <a:r>
              <a:rPr lang="1106"/>
              <a:t>Neahgebur</a:t>
            </a:r>
            <a:endParaRPr lang="en-GB"/>
          </a:p>
          <a:p>
            <a:pPr>
              <a:defRPr b="0" i="0"/>
            </a:pPr>
            <a:r>
              <a:rPr lang="1106"/>
              <a:t>Rædan </a:t>
            </a:r>
          </a:p>
          <a:p>
            <a:pPr>
              <a:defRPr b="0" i="0"/>
            </a:pPr>
            <a:r>
              <a:rPr lang="1106"/>
              <a:t>Sweord </a:t>
            </a:r>
            <a:endParaRPr lang="en-US"/>
          </a:p>
        </p:txBody>
      </p:sp>
    </p:spTree>
    <p:extLst>
      <p:ext uri="{BB962C8B-B14F-4D97-AF65-F5344CB8AC3E}">
        <p14:creationId xmlns:p14="http://schemas.microsoft.com/office/powerpoint/2010/main" val="21475635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1E208-127C-1849-B105-88CF728B7512}"/>
              </a:ext>
            </a:extLst>
          </p:cNvPr>
          <p:cNvSpPr>
            <a:spLocks noGrp="1"/>
          </p:cNvSpPr>
          <p:nvPr>
            <p:ph type="title"/>
          </p:nvPr>
        </p:nvSpPr>
        <p:spPr/>
        <p:txBody>
          <a:bodyPr>
            <a:normAutofit/>
          </a:bodyPr>
          <a:lstStyle/>
          <a:p>
            <a:pPr>
              <a:defRPr b="0" i="0"/>
            </a:pPr>
            <a:r>
              <a:rPr lang="1106" sz="4000" dirty="0"/>
              <a:t>Geiriau o</a:t>
            </a:r>
            <a:r>
              <a:rPr lang="en-GB" sz="4000" dirty="0"/>
              <a:t>’</a:t>
            </a:r>
            <a:r>
              <a:rPr lang="1106" sz="4000" dirty="0"/>
              <a:t>r Hen Saesneg – </a:t>
            </a:r>
            <a:r>
              <a:rPr lang="1106" sz="4000"/>
              <a:t>mewn </a:t>
            </a:r>
            <a:r>
              <a:rPr lang="cy-GB" sz="4000"/>
              <a:t>Saesneg Modern</a:t>
            </a:r>
            <a:endParaRPr lang="1106" sz="4000" dirty="0"/>
          </a:p>
        </p:txBody>
      </p:sp>
      <p:sp>
        <p:nvSpPr>
          <p:cNvPr id="3" name="Content Placeholder 2">
            <a:extLst>
              <a:ext uri="{FF2B5EF4-FFF2-40B4-BE49-F238E27FC236}">
                <a16:creationId xmlns:a16="http://schemas.microsoft.com/office/drawing/2014/main" id="{2A567072-40DF-D14F-A586-5CC162729963}"/>
              </a:ext>
            </a:extLst>
          </p:cNvPr>
          <p:cNvSpPr>
            <a:spLocks noGrp="1"/>
          </p:cNvSpPr>
          <p:nvPr>
            <p:ph idx="1"/>
          </p:nvPr>
        </p:nvSpPr>
        <p:spPr/>
        <p:txBody>
          <a:bodyPr>
            <a:normAutofit lnSpcReduction="10000"/>
          </a:bodyPr>
          <a:lstStyle/>
          <a:p>
            <a:pPr>
              <a:defRPr b="0" i="0"/>
            </a:pPr>
            <a:r>
              <a:rPr lang="1106" dirty="0"/>
              <a:t>Blade </a:t>
            </a:r>
          </a:p>
          <a:p>
            <a:pPr>
              <a:defRPr b="0" i="0"/>
            </a:pPr>
            <a:r>
              <a:rPr lang="1106" dirty="0"/>
              <a:t>Business</a:t>
            </a:r>
          </a:p>
          <a:p>
            <a:pPr>
              <a:defRPr b="0" i="0"/>
            </a:pPr>
            <a:r>
              <a:rPr lang="1106" dirty="0"/>
              <a:t>Friend</a:t>
            </a:r>
          </a:p>
          <a:p>
            <a:pPr>
              <a:defRPr b="0" i="0"/>
            </a:pPr>
            <a:r>
              <a:rPr lang="1106" dirty="0"/>
              <a:t>Game </a:t>
            </a:r>
          </a:p>
          <a:p>
            <a:pPr>
              <a:defRPr b="0" i="0"/>
            </a:pPr>
            <a:r>
              <a:rPr lang="1106" dirty="0"/>
              <a:t>Harvest</a:t>
            </a:r>
          </a:p>
          <a:p>
            <a:pPr>
              <a:defRPr b="0" i="0"/>
            </a:pPr>
            <a:r>
              <a:rPr lang="1106" dirty="0"/>
              <a:t>Knight</a:t>
            </a:r>
          </a:p>
          <a:p>
            <a:pPr>
              <a:defRPr b="0" i="0"/>
            </a:pPr>
            <a:r>
              <a:rPr lang="1106" dirty="0"/>
              <a:t>Neighbour</a:t>
            </a:r>
          </a:p>
          <a:p>
            <a:pPr>
              <a:defRPr b="0" i="0"/>
            </a:pPr>
            <a:r>
              <a:rPr lang="1106" dirty="0"/>
              <a:t>Read</a:t>
            </a:r>
            <a:r>
              <a:rPr lang="en-GB" dirty="0"/>
              <a:t> </a:t>
            </a:r>
            <a:endParaRPr lang="1106" dirty="0"/>
          </a:p>
          <a:p>
            <a:pPr>
              <a:defRPr b="0" i="0"/>
            </a:pPr>
            <a:r>
              <a:rPr lang="1106" dirty="0"/>
              <a:t>Sword</a:t>
            </a:r>
            <a:endParaRPr lang="en-US" dirty="0"/>
          </a:p>
        </p:txBody>
      </p:sp>
    </p:spTree>
    <p:extLst>
      <p:ext uri="{BB962C8B-B14F-4D97-AF65-F5344CB8AC3E}">
        <p14:creationId xmlns:p14="http://schemas.microsoft.com/office/powerpoint/2010/main" val="310961017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6AEA04-97DC-064F-A8DD-DE4C0A594D1C}"/>
              </a:ext>
            </a:extLst>
          </p:cNvPr>
          <p:cNvSpPr>
            <a:spLocks noGrp="1"/>
          </p:cNvSpPr>
          <p:nvPr>
            <p:ph idx="1"/>
          </p:nvPr>
        </p:nvSpPr>
        <p:spPr>
          <a:xfrm>
            <a:off x="342900" y="242887"/>
            <a:ext cx="11430000" cy="6615113"/>
          </a:xfrm>
        </p:spPr>
        <p:txBody>
          <a:bodyPr>
            <a:normAutofit fontScale="85000" lnSpcReduction="20000"/>
          </a:bodyPr>
          <a:lstStyle/>
          <a:p>
            <a:pPr>
              <a:defRPr b="0" i="0"/>
            </a:pPr>
            <a:r>
              <a:rPr lang="1106" dirty="0"/>
              <a:t>Blæd – Roedd y gair hwn yn golygu deilen, neu lafn o laswellt. Gallai hefyd gyfeirio at unrhyw beth siâp deilen, fel rhwyf. </a:t>
            </a:r>
          </a:p>
          <a:p>
            <a:pPr>
              <a:defRPr b="0" i="0"/>
            </a:pPr>
            <a:r>
              <a:rPr lang="1106" dirty="0"/>
              <a:t>Bisignes – Roedd y gair hwn yn golygu unrhyw beth a oedd yn annwyl i chi neu</a:t>
            </a:r>
            <a:r>
              <a:rPr lang="en-GB" dirty="0"/>
              <a:t>’</a:t>
            </a:r>
            <a:r>
              <a:rPr lang="1106" dirty="0"/>
              <a:t>n eich cadw</a:t>
            </a:r>
            <a:r>
              <a:rPr lang="en-GB" dirty="0"/>
              <a:t>’</a:t>
            </a:r>
            <a:r>
              <a:rPr lang="1106" dirty="0"/>
              <a:t>n brysur. </a:t>
            </a:r>
          </a:p>
          <a:p>
            <a:pPr>
              <a:defRPr b="0" i="0"/>
            </a:pPr>
            <a:r>
              <a:rPr lang="1106" dirty="0"/>
              <a:t>Freond – Un o</a:t>
            </a:r>
            <a:r>
              <a:rPr lang="en-GB" dirty="0"/>
              <a:t>’</a:t>
            </a:r>
            <a:r>
              <a:rPr lang="1106" dirty="0"/>
              <a:t>r geiriau hynaf yn yr iaith Saesneg! </a:t>
            </a:r>
          </a:p>
          <a:p>
            <a:pPr>
              <a:defRPr b="0" i="0"/>
            </a:pPr>
            <a:r>
              <a:rPr lang="1106" dirty="0"/>
              <a:t>Gamen – Arferai</a:t>
            </a:r>
            <a:r>
              <a:rPr lang="en-GB" dirty="0"/>
              <a:t>’</a:t>
            </a:r>
            <a:r>
              <a:rPr lang="1106" dirty="0"/>
              <a:t>r gair hwn olygu</a:t>
            </a:r>
            <a:r>
              <a:rPr lang="en-GB" dirty="0"/>
              <a:t> ‘</a:t>
            </a:r>
            <a:r>
              <a:rPr lang="1106" dirty="0"/>
              <a:t>pobl gyda</a:t>
            </a:r>
            <a:r>
              <a:rPr lang="en-GB" dirty="0"/>
              <a:t>’</a:t>
            </a:r>
            <a:r>
              <a:rPr lang="1106" dirty="0"/>
              <a:t>i gilydd</a:t>
            </a:r>
            <a:r>
              <a:rPr lang="en-GB" dirty="0"/>
              <a:t>’</a:t>
            </a:r>
            <a:endParaRPr lang="1106" dirty="0"/>
          </a:p>
          <a:p>
            <a:pPr>
              <a:defRPr b="0" i="0"/>
            </a:pPr>
            <a:r>
              <a:rPr lang="1106" dirty="0"/>
              <a:t>Hærfest – Yn yr Hen Saesneg, hwn oedd y gair am dymor yr hydref, pan fydd llawer o gnydau</a:t>
            </a:r>
            <a:r>
              <a:rPr lang="en-GB" dirty="0"/>
              <a:t>’</a:t>
            </a:r>
            <a:r>
              <a:rPr lang="1106" dirty="0"/>
              <a:t>n aeddfedu. </a:t>
            </a:r>
          </a:p>
          <a:p>
            <a:pPr>
              <a:defRPr b="0" i="0"/>
            </a:pPr>
            <a:r>
              <a:rPr lang="1106" dirty="0"/>
              <a:t>Cniht – Nid oedd y gair hwn yn golygu</a:t>
            </a:r>
            <a:r>
              <a:rPr lang="en-GB" dirty="0"/>
              <a:t>’</a:t>
            </a:r>
            <a:r>
              <a:rPr lang="1106" dirty="0"/>
              <a:t>r rhyfelwr bonheddig sy</a:t>
            </a:r>
            <a:r>
              <a:rPr lang="en-GB" dirty="0"/>
              <a:t>’</a:t>
            </a:r>
            <a:r>
              <a:rPr lang="1106" dirty="0"/>
              <a:t>n dod i</a:t>
            </a:r>
            <a:r>
              <a:rPr lang="en-GB" dirty="0"/>
              <a:t>’</a:t>
            </a:r>
            <a:r>
              <a:rPr lang="1106" dirty="0"/>
              <a:t>r meddwl heddiw ond yn hytrach bachgen ifanc a oedd yn was i rywun bonheddig. </a:t>
            </a:r>
          </a:p>
          <a:p>
            <a:pPr>
              <a:defRPr b="0" i="0"/>
            </a:pPr>
            <a:r>
              <a:rPr lang="1106" dirty="0"/>
              <a:t>Neahgebur – Mae</a:t>
            </a:r>
            <a:r>
              <a:rPr lang="en-GB" dirty="0"/>
              <a:t>’</a:t>
            </a:r>
            <a:r>
              <a:rPr lang="1106" dirty="0"/>
              <a:t>r gair hwn yn llythrennol yn golygu cyfuniad o</a:t>
            </a:r>
            <a:r>
              <a:rPr lang="en-GB" dirty="0"/>
              <a:t> ‘</a:t>
            </a:r>
            <a:r>
              <a:rPr lang="1106" dirty="0"/>
              <a:t>neah</a:t>
            </a:r>
            <a:r>
              <a:rPr lang="en-GB" dirty="0"/>
              <a:t>’</a:t>
            </a:r>
            <a:r>
              <a:rPr lang="1106" dirty="0"/>
              <a:t> sy</a:t>
            </a:r>
            <a:r>
              <a:rPr lang="en-GB" dirty="0"/>
              <a:t>’</a:t>
            </a:r>
            <a:r>
              <a:rPr lang="1106" dirty="0"/>
              <a:t>n golygu</a:t>
            </a:r>
            <a:r>
              <a:rPr lang="en-GB" dirty="0"/>
              <a:t> ‘</a:t>
            </a:r>
            <a:r>
              <a:rPr lang="1106" dirty="0"/>
              <a:t>agos</a:t>
            </a:r>
            <a:r>
              <a:rPr lang="en-GB" dirty="0"/>
              <a:t>’</a:t>
            </a:r>
            <a:r>
              <a:rPr lang="1106" dirty="0"/>
              <a:t> a</a:t>
            </a:r>
            <a:r>
              <a:rPr lang="en-GB" dirty="0"/>
              <a:t> ‘</a:t>
            </a:r>
            <a:r>
              <a:rPr lang="1106" dirty="0"/>
              <a:t>gebur</a:t>
            </a:r>
            <a:r>
              <a:rPr lang="en-GB" dirty="0"/>
              <a:t>’</a:t>
            </a:r>
            <a:r>
              <a:rPr lang="1106" dirty="0"/>
              <a:t> sy</a:t>
            </a:r>
            <a:r>
              <a:rPr lang="en-GB" dirty="0"/>
              <a:t>’</a:t>
            </a:r>
            <a:r>
              <a:rPr lang="1106" dirty="0"/>
              <a:t>n golygu</a:t>
            </a:r>
            <a:r>
              <a:rPr lang="en-GB" dirty="0"/>
              <a:t> ‘</a:t>
            </a:r>
            <a:r>
              <a:rPr lang="1106" dirty="0"/>
              <a:t>preswylydd</a:t>
            </a:r>
            <a:r>
              <a:rPr lang="en-GB" dirty="0"/>
              <a:t>’</a:t>
            </a:r>
            <a:r>
              <a:rPr lang="1106" dirty="0"/>
              <a:t>.</a:t>
            </a:r>
          </a:p>
          <a:p>
            <a:pPr>
              <a:defRPr b="0" i="0"/>
            </a:pPr>
            <a:r>
              <a:rPr lang="1106" dirty="0"/>
              <a:t>Rædan – Roedd gan y gair hwn sawl ystyr yn yr Hen Saesneg, ond roedd yn golygu</a:t>
            </a:r>
            <a:r>
              <a:rPr lang="en-GB" dirty="0"/>
              <a:t> ‘</a:t>
            </a:r>
            <a:r>
              <a:rPr lang="1106" dirty="0"/>
              <a:t>cynghori</a:t>
            </a:r>
            <a:r>
              <a:rPr lang="en-GB" dirty="0"/>
              <a:t>’</a:t>
            </a:r>
            <a:r>
              <a:rPr lang="1106" dirty="0"/>
              <a:t> yn bennaf. Mae cynghorydd yn rhywun a all eich helpu i ddeall rhywbeth neu esbonio syniad newydd – yn union fel y gall darllen llyfr!</a:t>
            </a:r>
          </a:p>
          <a:p>
            <a:pPr>
              <a:defRPr b="0" i="0"/>
            </a:pPr>
            <a:r>
              <a:rPr lang="1106" dirty="0"/>
              <a:t>Sweord – Prin fod y gair hwn wedi newid heddiw! Roedd yn golygu</a:t>
            </a:r>
            <a:r>
              <a:rPr lang="en-GB" dirty="0"/>
              <a:t> ‘</a:t>
            </a:r>
            <a:r>
              <a:rPr lang="1106" dirty="0"/>
              <a:t>torri </a:t>
            </a:r>
            <a:r>
              <a:rPr lang="1106"/>
              <a:t>neu </a:t>
            </a:r>
            <a:r>
              <a:rPr lang="en-GB"/>
              <a:t>drywanu’</a:t>
            </a:r>
            <a:r>
              <a:rPr lang="1106" dirty="0"/>
              <a:t>.</a:t>
            </a:r>
          </a:p>
          <a:p>
            <a:endParaRPr lang="en-GB" dirty="0"/>
          </a:p>
          <a:p>
            <a:pPr marL="0" indent="0">
              <a:buNone/>
              <a:defRPr b="0" i="0"/>
            </a:pPr>
            <a:r>
              <a:rPr lang="1106" dirty="0">
                <a:solidFill>
                  <a:srgbClr val="0070C0"/>
                </a:solidFill>
              </a:rPr>
              <a:t>A oes unrhyw eiriau Hen Saesneg eraill sy</a:t>
            </a:r>
            <a:r>
              <a:rPr lang="en-GB" dirty="0">
                <a:solidFill>
                  <a:srgbClr val="0070C0"/>
                </a:solidFill>
              </a:rPr>
              <a:t>’</a:t>
            </a:r>
            <a:r>
              <a:rPr lang="1106" dirty="0">
                <a:solidFill>
                  <a:srgbClr val="0070C0"/>
                </a:solidFill>
              </a:rPr>
              <a:t>n cael eu defnyddio heddiw? </a:t>
            </a:r>
          </a:p>
          <a:p>
            <a:pPr marL="0" indent="0">
              <a:buNone/>
              <a:defRPr b="0" i="0"/>
            </a:pPr>
            <a:r>
              <a:rPr lang="1106" dirty="0">
                <a:solidFill>
                  <a:srgbClr val="0070C0"/>
                </a:solidFill>
              </a:rPr>
              <a:t>Chwiliwch am ambell un, Marshmallow neu Whale efallai! </a:t>
            </a:r>
            <a:endParaRPr lang="en-US" dirty="0">
              <a:solidFill>
                <a:srgbClr val="0070C0"/>
              </a:solidFill>
            </a:endParaRPr>
          </a:p>
          <a:p>
            <a:endParaRPr lang="en-US" dirty="0"/>
          </a:p>
        </p:txBody>
      </p:sp>
    </p:spTree>
    <p:extLst>
      <p:ext uri="{BB962C8B-B14F-4D97-AF65-F5344CB8AC3E}">
        <p14:creationId xmlns:p14="http://schemas.microsoft.com/office/powerpoint/2010/main" val="360074733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F1C9CD-7A24-E943-AB4A-03AF7C1DD1A1}"/>
              </a:ext>
            </a:extLst>
          </p:cNvPr>
          <p:cNvPicPr>
            <a:picLocks noChangeAspect="1"/>
          </p:cNvPicPr>
          <p:nvPr/>
        </p:nvPicPr>
        <p:blipFill>
          <a:blip r:embed="rId3"/>
          <a:stretch>
            <a:fillRect/>
          </a:stretch>
        </p:blipFill>
        <p:spPr>
          <a:xfrm rot="16200000">
            <a:off x="2777310" y="-1162050"/>
            <a:ext cx="6637379" cy="9182099"/>
          </a:xfrm>
          <a:prstGeom prst="rect">
            <a:avLst/>
          </a:prstGeom>
        </p:spPr>
      </p:pic>
    </p:spTree>
    <p:extLst>
      <p:ext uri="{BB962C8B-B14F-4D97-AF65-F5344CB8AC3E}">
        <p14:creationId xmlns:p14="http://schemas.microsoft.com/office/powerpoint/2010/main" val="341233829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50C78-590F-524E-A90C-68197E416180}"/>
              </a:ext>
            </a:extLst>
          </p:cNvPr>
          <p:cNvSpPr>
            <a:spLocks noGrp="1"/>
          </p:cNvSpPr>
          <p:nvPr>
            <p:ph type="title"/>
          </p:nvPr>
        </p:nvSpPr>
        <p:spPr/>
        <p:txBody>
          <a:bodyPr/>
          <a:lstStyle/>
          <a:p>
            <a:pPr>
              <a:defRPr b="0" i="0"/>
            </a:pPr>
            <a:r>
              <a:rPr lang="1106" u="sng"/>
              <a:t>Gweithgaredd 3</a:t>
            </a:r>
          </a:p>
        </p:txBody>
      </p:sp>
      <p:sp>
        <p:nvSpPr>
          <p:cNvPr id="3" name="Content Placeholder 2">
            <a:extLst>
              <a:ext uri="{FF2B5EF4-FFF2-40B4-BE49-F238E27FC236}">
                <a16:creationId xmlns:a16="http://schemas.microsoft.com/office/drawing/2014/main" id="{B4273A5F-622B-954A-99A3-F7B4B1C9BEFF}"/>
              </a:ext>
            </a:extLst>
          </p:cNvPr>
          <p:cNvSpPr>
            <a:spLocks noGrp="1"/>
          </p:cNvSpPr>
          <p:nvPr>
            <p:ph idx="1"/>
          </p:nvPr>
        </p:nvSpPr>
        <p:spPr/>
        <p:txBody>
          <a:bodyPr/>
          <a:lstStyle/>
          <a:p>
            <a:pPr>
              <a:defRPr b="0" i="0"/>
            </a:pPr>
            <a:r>
              <a:rPr lang="1106" dirty="0"/>
              <a:t>Cysylltiad ag Almaeneg – coeden hanes ieithoedd</a:t>
            </a:r>
          </a:p>
          <a:p>
            <a:endParaRPr lang="en-US" dirty="0"/>
          </a:p>
          <a:p>
            <a:pPr>
              <a:defRPr b="0" i="0"/>
            </a:pPr>
            <a:r>
              <a:rPr lang="1106" dirty="0"/>
              <a:t>Gweithgaredd paru </a:t>
            </a:r>
            <a:r>
              <a:rPr lang="1106"/>
              <a:t>– </a:t>
            </a:r>
            <a:r>
              <a:rPr lang="cy-GB"/>
              <a:t>Saesneg Modern</a:t>
            </a:r>
            <a:r>
              <a:rPr lang="1106"/>
              <a:t>, </a:t>
            </a:r>
            <a:r>
              <a:rPr lang="1106" dirty="0"/>
              <a:t>Hen Saesneg ac Almaeneg o</a:t>
            </a:r>
            <a:r>
              <a:rPr lang="en-GB" dirty="0"/>
              <a:t>’</a:t>
            </a:r>
            <a:r>
              <a:rPr lang="1106" dirty="0"/>
              <a:t>r geiriau yng Ngweddi</a:t>
            </a:r>
            <a:r>
              <a:rPr lang="en-GB" dirty="0"/>
              <a:t>’</a:t>
            </a:r>
            <a:r>
              <a:rPr lang="1106" dirty="0"/>
              <a:t>r Arglwydd</a:t>
            </a:r>
          </a:p>
          <a:p>
            <a:endParaRPr lang="en-US" dirty="0"/>
          </a:p>
          <a:p>
            <a:pPr>
              <a:defRPr b="0" i="0"/>
            </a:pPr>
            <a:r>
              <a:rPr lang="1106" dirty="0"/>
              <a:t>Cytrasau </a:t>
            </a:r>
          </a:p>
        </p:txBody>
      </p:sp>
    </p:spTree>
    <p:extLst>
      <p:ext uri="{BB962C8B-B14F-4D97-AF65-F5344CB8AC3E}">
        <p14:creationId xmlns:p14="http://schemas.microsoft.com/office/powerpoint/2010/main" val="85223388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2738-378A-5540-8A10-E7378DCDBDF0}"/>
              </a:ext>
            </a:extLst>
          </p:cNvPr>
          <p:cNvSpPr>
            <a:spLocks noGrp="1"/>
          </p:cNvSpPr>
          <p:nvPr>
            <p:ph type="title"/>
          </p:nvPr>
        </p:nvSpPr>
        <p:spPr/>
        <p:txBody>
          <a:bodyPr/>
          <a:lstStyle/>
          <a:p>
            <a:pPr>
              <a:defRPr b="0" i="0"/>
            </a:pPr>
            <a:r>
              <a:rPr lang="1106"/>
              <a:t>Cysylltiad ag Almaeneg?</a:t>
            </a:r>
          </a:p>
        </p:txBody>
      </p:sp>
      <p:sp>
        <p:nvSpPr>
          <p:cNvPr id="3" name="Content Placeholder 2">
            <a:extLst>
              <a:ext uri="{FF2B5EF4-FFF2-40B4-BE49-F238E27FC236}">
                <a16:creationId xmlns:a16="http://schemas.microsoft.com/office/drawing/2014/main" id="{636B18CC-B8B8-8849-A5B6-4D7195E04704}"/>
              </a:ext>
            </a:extLst>
          </p:cNvPr>
          <p:cNvSpPr>
            <a:spLocks noGrp="1"/>
          </p:cNvSpPr>
          <p:nvPr>
            <p:ph idx="1"/>
          </p:nvPr>
        </p:nvSpPr>
        <p:spPr/>
        <p:txBody>
          <a:bodyPr/>
          <a:lstStyle/>
          <a:p>
            <a:pPr>
              <a:defRPr b="0" i="0"/>
            </a:pPr>
            <a:r>
              <a:rPr lang="1106" dirty="0"/>
              <a:t>Mae llawer o eiriau cyffredin yn dod o</a:t>
            </a:r>
            <a:r>
              <a:rPr lang="en-GB" dirty="0"/>
              <a:t>’</a:t>
            </a:r>
            <a:r>
              <a:rPr lang="1106" dirty="0"/>
              <a:t>r iaith Eingl-Sacsoneg (Hen Saesneg). Mae</a:t>
            </a:r>
            <a:r>
              <a:rPr lang="en-GB" dirty="0"/>
              <a:t>’</a:t>
            </a:r>
            <a:r>
              <a:rPr lang="1106"/>
              <a:t>n tarddu</a:t>
            </a:r>
            <a:r>
              <a:rPr lang="en-GB" dirty="0"/>
              <a:t>’</a:t>
            </a:r>
            <a:r>
              <a:rPr lang="1106" dirty="0"/>
              <a:t>n wreiddiol o grŵp ieithyddol llawer hŷn o</a:t>
            </a:r>
            <a:r>
              <a:rPr lang="en-GB" dirty="0"/>
              <a:t>’</a:t>
            </a:r>
            <a:r>
              <a:rPr lang="1106" dirty="0"/>
              <a:t>r enw Germaneg</a:t>
            </a:r>
            <a:r>
              <a:rPr lang="en-GB" dirty="0"/>
              <a:t> (Germanic)</a:t>
            </a:r>
            <a:r>
              <a:rPr lang="1106" dirty="0"/>
              <a:t>, sydd hefyd yn ffynhonnell i Almaeneg, Iseldireg a ieithoedd Sgandinafia. </a:t>
            </a:r>
          </a:p>
          <a:p>
            <a:pPr marL="0" indent="0">
              <a:buNone/>
            </a:pPr>
            <a:endParaRPr lang="en-US" dirty="0"/>
          </a:p>
        </p:txBody>
      </p:sp>
    </p:spTree>
    <p:extLst>
      <p:ext uri="{BB962C8B-B14F-4D97-AF65-F5344CB8AC3E}">
        <p14:creationId xmlns:p14="http://schemas.microsoft.com/office/powerpoint/2010/main" val="94246816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F98DA95-2D18-9E42-8039-10F2385EFA2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71653" y="23027"/>
            <a:ext cx="9360946" cy="688445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E2241FF9-8AAE-B94A-BDAF-7B4CC8560330}"/>
              </a:ext>
            </a:extLst>
          </p:cNvPr>
          <p:cNvCxnSpPr/>
          <p:nvPr/>
        </p:nvCxnSpPr>
        <p:spPr>
          <a:xfrm flipH="1" flipV="1">
            <a:off x="8172451" y="4100512"/>
            <a:ext cx="3414712" cy="1243013"/>
          </a:xfrm>
          <a:prstGeom prst="straightConnector1">
            <a:avLst/>
          </a:prstGeom>
          <a:ln w="793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736268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7CC38B3-B010-7442-8568-7EAC63B93842}"/>
              </a:ext>
            </a:extLst>
          </p:cNvPr>
          <p:cNvGraphicFramePr>
            <a:graphicFrameLocks noGrp="1"/>
          </p:cNvGraphicFramePr>
          <p:nvPr>
            <p:extLst>
              <p:ext uri="{D42A27DB-BD31-4B8C-83A1-F6EECF244321}">
                <p14:modId xmlns:p14="http://schemas.microsoft.com/office/powerpoint/2010/main" val="1289737355"/>
              </p:ext>
            </p:extLst>
          </p:nvPr>
        </p:nvGraphicFramePr>
        <p:xfrm>
          <a:off x="314324" y="314325"/>
          <a:ext cx="11630028" cy="6157911"/>
        </p:xfrm>
        <a:graphic>
          <a:graphicData uri="http://schemas.openxmlformats.org/drawingml/2006/table">
            <a:tbl>
              <a:tblPr firstRow="1" bandRow="1">
                <a:tableStyleId>{5940675A-B579-460E-94D1-54222C63F5DA}</a:tableStyleId>
              </a:tblPr>
              <a:tblGrid>
                <a:gridCol w="1938338">
                  <a:extLst>
                    <a:ext uri="{9D8B030D-6E8A-4147-A177-3AD203B41FA5}">
                      <a16:colId xmlns:a16="http://schemas.microsoft.com/office/drawing/2014/main" val="4047489163"/>
                    </a:ext>
                  </a:extLst>
                </a:gridCol>
                <a:gridCol w="1938338">
                  <a:extLst>
                    <a:ext uri="{9D8B030D-6E8A-4147-A177-3AD203B41FA5}">
                      <a16:colId xmlns:a16="http://schemas.microsoft.com/office/drawing/2014/main" val="3635354699"/>
                    </a:ext>
                  </a:extLst>
                </a:gridCol>
                <a:gridCol w="1938338">
                  <a:extLst>
                    <a:ext uri="{9D8B030D-6E8A-4147-A177-3AD203B41FA5}">
                      <a16:colId xmlns:a16="http://schemas.microsoft.com/office/drawing/2014/main" val="2718057336"/>
                    </a:ext>
                  </a:extLst>
                </a:gridCol>
                <a:gridCol w="1938338">
                  <a:extLst>
                    <a:ext uri="{9D8B030D-6E8A-4147-A177-3AD203B41FA5}">
                      <a16:colId xmlns:a16="http://schemas.microsoft.com/office/drawing/2014/main" val="1821626300"/>
                    </a:ext>
                  </a:extLst>
                </a:gridCol>
                <a:gridCol w="1938338">
                  <a:extLst>
                    <a:ext uri="{9D8B030D-6E8A-4147-A177-3AD203B41FA5}">
                      <a16:colId xmlns:a16="http://schemas.microsoft.com/office/drawing/2014/main" val="3191532688"/>
                    </a:ext>
                  </a:extLst>
                </a:gridCol>
                <a:gridCol w="1938338">
                  <a:extLst>
                    <a:ext uri="{9D8B030D-6E8A-4147-A177-3AD203B41FA5}">
                      <a16:colId xmlns:a16="http://schemas.microsoft.com/office/drawing/2014/main" val="3049802782"/>
                    </a:ext>
                  </a:extLst>
                </a:gridCol>
              </a:tblGrid>
              <a:tr h="2052637">
                <a:tc>
                  <a:txBody>
                    <a:bodyPr/>
                    <a:lstStyle/>
                    <a:p>
                      <a:pPr algn="ctr">
                        <a:defRPr b="0" i="0"/>
                      </a:pPr>
                      <a:r>
                        <a:rPr lang="1106" sz="2800" b="1"/>
                        <a:t>Hen Saesneg</a:t>
                      </a:r>
                    </a:p>
                  </a:txBody>
                  <a:tcPr anchor="ctr"/>
                </a:tc>
                <a:tc>
                  <a:txBody>
                    <a:bodyPr/>
                    <a:lstStyle/>
                    <a:p>
                      <a:pPr algn="ctr">
                        <a:defRPr b="0" i="0"/>
                      </a:pPr>
                      <a:r>
                        <a:rPr lang="cy-GB" sz="2800" b="1"/>
                        <a:t>Saesneg Modern</a:t>
                      </a:r>
                      <a:endParaRPr lang="1106" sz="2800" b="1"/>
                    </a:p>
                  </a:txBody>
                  <a:tcPr anchor="ctr"/>
                </a:tc>
                <a:tc>
                  <a:txBody>
                    <a:bodyPr/>
                    <a:lstStyle/>
                    <a:p>
                      <a:pPr algn="ctr">
                        <a:defRPr b="0" i="0"/>
                      </a:pPr>
                      <a:r>
                        <a:rPr lang="1106" sz="2800" b="1"/>
                        <a:t>Almaeneg</a:t>
                      </a:r>
                    </a:p>
                  </a:txBody>
                  <a:tcPr anchor="ctr"/>
                </a:tc>
                <a:tc>
                  <a:txBody>
                    <a:bodyPr/>
                    <a:lstStyle/>
                    <a:p>
                      <a:pPr algn="ctr">
                        <a:defRPr b="0" i="0"/>
                      </a:pPr>
                      <a:r>
                        <a:rPr lang="1106" sz="2800"/>
                        <a:t>Heofonum</a:t>
                      </a:r>
                      <a:endParaRPr lang="en-US" sz="2800"/>
                    </a:p>
                  </a:txBody>
                  <a:tcPr anchor="ctr"/>
                </a:tc>
                <a:tc>
                  <a:txBody>
                    <a:bodyPr/>
                    <a:lstStyle/>
                    <a:p>
                      <a:pPr algn="ctr">
                        <a:defRPr b="0" i="0"/>
                      </a:pPr>
                      <a:r>
                        <a:rPr lang="1106" sz="2800"/>
                        <a:t>Nama</a:t>
                      </a:r>
                    </a:p>
                  </a:txBody>
                  <a:tcPr anchor="ctr"/>
                </a:tc>
                <a:tc>
                  <a:txBody>
                    <a:bodyPr/>
                    <a:lstStyle/>
                    <a:p>
                      <a:pPr algn="ctr">
                        <a:defRPr b="0" i="0"/>
                      </a:pPr>
                      <a:r>
                        <a:rPr lang="1106" sz="2800"/>
                        <a:t>Fæder</a:t>
                      </a:r>
                      <a:endParaRPr lang="en-US" sz="2800"/>
                    </a:p>
                  </a:txBody>
                  <a:tcPr anchor="ctr"/>
                </a:tc>
                <a:extLst>
                  <a:ext uri="{0D108BD9-81ED-4DB2-BD59-A6C34878D82A}">
                    <a16:rowId xmlns:a16="http://schemas.microsoft.com/office/drawing/2014/main" val="2041834566"/>
                  </a:ext>
                </a:extLst>
              </a:tr>
              <a:tr h="2052637">
                <a:tc>
                  <a:txBody>
                    <a:bodyPr/>
                    <a:lstStyle/>
                    <a:p>
                      <a:pPr algn="ctr">
                        <a:defRPr b="0" i="0"/>
                      </a:pPr>
                      <a:r>
                        <a:rPr lang="1106" sz="2800"/>
                        <a:t>Todæg</a:t>
                      </a:r>
                      <a:endParaRPr lang="en-US" sz="2800"/>
                    </a:p>
                  </a:txBody>
                  <a:tcPr anchor="ctr"/>
                </a:tc>
                <a:tc>
                  <a:txBody>
                    <a:bodyPr/>
                    <a:lstStyle/>
                    <a:p>
                      <a:pPr algn="ctr">
                        <a:defRPr b="0" i="0"/>
                      </a:pPr>
                      <a:r>
                        <a:rPr lang="1106" sz="2800"/>
                        <a:t>Yfele</a:t>
                      </a:r>
                      <a:endParaRPr lang="en-US" sz="2800"/>
                    </a:p>
                  </a:txBody>
                  <a:tcPr anchor="ctr"/>
                </a:tc>
                <a:tc>
                  <a:txBody>
                    <a:bodyPr/>
                    <a:lstStyle/>
                    <a:p>
                      <a:pPr algn="ctr">
                        <a:defRPr b="0" i="0"/>
                      </a:pPr>
                      <a:r>
                        <a:rPr lang="1106" sz="2800"/>
                        <a:t>Heaven</a:t>
                      </a:r>
                    </a:p>
                  </a:txBody>
                  <a:tcPr anchor="ctr"/>
                </a:tc>
                <a:tc>
                  <a:txBody>
                    <a:bodyPr/>
                    <a:lstStyle/>
                    <a:p>
                      <a:pPr algn="ctr">
                        <a:defRPr b="0" i="0"/>
                      </a:pPr>
                      <a:r>
                        <a:rPr lang="1106" sz="2800"/>
                        <a:t>Name</a:t>
                      </a:r>
                    </a:p>
                  </a:txBody>
                  <a:tcPr anchor="ctr"/>
                </a:tc>
                <a:tc>
                  <a:txBody>
                    <a:bodyPr/>
                    <a:lstStyle/>
                    <a:p>
                      <a:pPr algn="ctr">
                        <a:defRPr b="0" i="0"/>
                      </a:pPr>
                      <a:r>
                        <a:rPr lang="1106" sz="2800"/>
                        <a:t>Father</a:t>
                      </a:r>
                    </a:p>
                  </a:txBody>
                  <a:tcPr anchor="ctr"/>
                </a:tc>
                <a:tc>
                  <a:txBody>
                    <a:bodyPr/>
                    <a:lstStyle/>
                    <a:p>
                      <a:pPr algn="ctr">
                        <a:defRPr b="0" i="0"/>
                      </a:pPr>
                      <a:r>
                        <a:rPr lang="1106" sz="2800"/>
                        <a:t>Today</a:t>
                      </a:r>
                    </a:p>
                  </a:txBody>
                  <a:tcPr anchor="ctr"/>
                </a:tc>
                <a:extLst>
                  <a:ext uri="{0D108BD9-81ED-4DB2-BD59-A6C34878D82A}">
                    <a16:rowId xmlns:a16="http://schemas.microsoft.com/office/drawing/2014/main" val="3730678235"/>
                  </a:ext>
                </a:extLst>
              </a:tr>
              <a:tr h="2052637">
                <a:tc>
                  <a:txBody>
                    <a:bodyPr/>
                    <a:lstStyle/>
                    <a:p>
                      <a:pPr algn="ctr">
                        <a:defRPr b="0" i="0"/>
                      </a:pPr>
                      <a:r>
                        <a:rPr lang="1106" sz="2800"/>
                        <a:t>Evil</a:t>
                      </a:r>
                    </a:p>
                  </a:txBody>
                  <a:tcPr anchor="ctr"/>
                </a:tc>
                <a:tc>
                  <a:txBody>
                    <a:bodyPr/>
                    <a:lstStyle/>
                    <a:p>
                      <a:pPr algn="ctr">
                        <a:defRPr b="0" i="0"/>
                      </a:pPr>
                      <a:r>
                        <a:rPr lang="1106" sz="2800"/>
                        <a:t>Himmel</a:t>
                      </a:r>
                    </a:p>
                  </a:txBody>
                  <a:tcPr anchor="ctr"/>
                </a:tc>
                <a:tc>
                  <a:txBody>
                    <a:bodyPr/>
                    <a:lstStyle/>
                    <a:p>
                      <a:pPr algn="ctr">
                        <a:defRPr b="0" i="0"/>
                      </a:pPr>
                      <a:r>
                        <a:rPr lang="1106" sz="2800"/>
                        <a:t>Name</a:t>
                      </a:r>
                    </a:p>
                  </a:txBody>
                  <a:tcPr anchor="ctr"/>
                </a:tc>
                <a:tc>
                  <a:txBody>
                    <a:bodyPr/>
                    <a:lstStyle/>
                    <a:p>
                      <a:pPr algn="ctr">
                        <a:defRPr b="0" i="0"/>
                      </a:pPr>
                      <a:r>
                        <a:rPr lang="1106" sz="2800"/>
                        <a:t>Vater</a:t>
                      </a:r>
                      <a:endParaRPr lang="en-US" sz="2800"/>
                    </a:p>
                  </a:txBody>
                  <a:tcPr anchor="ctr"/>
                </a:tc>
                <a:tc>
                  <a:txBody>
                    <a:bodyPr/>
                    <a:lstStyle/>
                    <a:p>
                      <a:pPr algn="ctr">
                        <a:defRPr b="0" i="0"/>
                      </a:pPr>
                      <a:r>
                        <a:rPr lang="1106" sz="2800"/>
                        <a:t>Heute</a:t>
                      </a:r>
                    </a:p>
                  </a:txBody>
                  <a:tcPr anchor="ctr"/>
                </a:tc>
                <a:tc>
                  <a:txBody>
                    <a:bodyPr/>
                    <a:lstStyle/>
                    <a:p>
                      <a:pPr algn="ctr">
                        <a:defRPr b="0" i="0"/>
                      </a:pPr>
                      <a:r>
                        <a:rPr lang="1106" sz="2800"/>
                        <a:t>Übel</a:t>
                      </a:r>
                      <a:endParaRPr lang="en-US" sz="2800"/>
                    </a:p>
                  </a:txBody>
                  <a:tcPr anchor="ctr"/>
                </a:tc>
                <a:extLst>
                  <a:ext uri="{0D108BD9-81ED-4DB2-BD59-A6C34878D82A}">
                    <a16:rowId xmlns:a16="http://schemas.microsoft.com/office/drawing/2014/main" val="3558813836"/>
                  </a:ext>
                </a:extLst>
              </a:tr>
            </a:tbl>
          </a:graphicData>
        </a:graphic>
      </p:graphicFrame>
    </p:spTree>
    <p:extLst>
      <p:ext uri="{BB962C8B-B14F-4D97-AF65-F5344CB8AC3E}">
        <p14:creationId xmlns:p14="http://schemas.microsoft.com/office/powerpoint/2010/main" val="328796773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BA584BD-F6F1-4463-80A0-2B0E9284045D}"/>
              </a:ext>
            </a:extLst>
          </p:cNvPr>
          <p:cNvSpPr txBox="1"/>
          <p:nvPr/>
        </p:nvSpPr>
        <p:spPr>
          <a:xfrm>
            <a:off x="838200" y="1929384"/>
            <a:ext cx="10515600" cy="425196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defRPr b="0" i="0"/>
            </a:pPr>
            <a:r>
              <a:rPr lang="1106" sz="2200" dirty="0"/>
              <a:t>Mae fersiynau o Weddi</a:t>
            </a:r>
            <a:r>
              <a:rPr lang="en-GB" sz="2200" dirty="0"/>
              <a:t>’</a:t>
            </a:r>
            <a:r>
              <a:rPr lang="1106" sz="2200" dirty="0"/>
              <a:t>r Arglwydd wedi</a:t>
            </a:r>
            <a:r>
              <a:rPr lang="en-GB" sz="2200" dirty="0"/>
              <a:t>’</a:t>
            </a:r>
            <a:r>
              <a:rPr lang="1106" sz="2200" dirty="0"/>
              <a:t>u hysgrifennu mewn sawl iaith: </a:t>
            </a:r>
          </a:p>
          <a:p>
            <a:pPr indent="-228600">
              <a:lnSpc>
                <a:spcPct val="90000"/>
              </a:lnSpc>
              <a:spcAft>
                <a:spcPts val="600"/>
              </a:spcAft>
              <a:buFont typeface="Arial" panose="020B0604020202020204" pitchFamily="34" charset="0"/>
              <a:buChar char="•"/>
              <a:defRPr b="0" i="0"/>
            </a:pPr>
            <a:r>
              <a:rPr lang="1106" sz="2200" dirty="0">
                <a:hlinkClick r:id="rId2"/>
              </a:rPr>
              <a:t>https://www.wordproject.org/bibles/resources/our_father/in_many_languages.htm</a:t>
            </a:r>
            <a:endParaRPr lang="en-US" sz="2200" dirty="0"/>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defRPr b="0" i="0"/>
            </a:pPr>
            <a:r>
              <a:rPr lang="1106" sz="2200" dirty="0"/>
              <a:t>Gan gynnwys iaith arwyddion </a:t>
            </a:r>
            <a:r>
              <a:rPr lang="1106" sz="2200" dirty="0">
                <a:hlinkClick r:id="rId3"/>
              </a:rPr>
              <a:t>https://youtu.be/5lNr-nOEmy</a:t>
            </a:r>
            <a:r>
              <a:rPr lang="en-GB" sz="2200" dirty="0">
                <a:hlinkClick r:id="rId3"/>
              </a:rPr>
              <a:t>E</a:t>
            </a:r>
            <a:r>
              <a:rPr lang="en-GB" sz="2200" dirty="0"/>
              <a:t> </a:t>
            </a:r>
            <a:endParaRPr lang="en-US" sz="2200" dirty="0"/>
          </a:p>
        </p:txBody>
      </p:sp>
    </p:spTree>
    <p:extLst>
      <p:ext uri="{BB962C8B-B14F-4D97-AF65-F5344CB8AC3E}">
        <p14:creationId xmlns:p14="http://schemas.microsoft.com/office/powerpoint/2010/main" val="39195300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072719-EAEA-FE44-A3FA-C8041FAD22A1}"/>
              </a:ext>
            </a:extLst>
          </p:cNvPr>
          <p:cNvSpPr txBox="1"/>
          <p:nvPr/>
        </p:nvSpPr>
        <p:spPr>
          <a:xfrm>
            <a:off x="1041624" y="2728913"/>
            <a:ext cx="2717340" cy="366126"/>
          </a:xfrm>
          <a:prstGeom prst="rect">
            <a:avLst/>
          </a:prstGeom>
          <a:noFill/>
          <a:ln w="31750">
            <a:solidFill>
              <a:schemeClr val="accent6">
                <a:lumMod val="50000"/>
              </a:schemeClr>
            </a:solidFill>
          </a:ln>
        </p:spPr>
        <p:txBody>
          <a:bodyPr wrap="square" rtlCol="0">
            <a:spAutoFit/>
          </a:bodyPr>
          <a:lstStyle/>
          <a:p>
            <a:pPr algn="ctr">
              <a:defRPr b="0" i="0"/>
            </a:pPr>
            <a:r>
              <a:rPr lang="1106"/>
              <a:t>heofonum</a:t>
            </a:r>
            <a:endParaRPr lang="en-US"/>
          </a:p>
        </p:txBody>
      </p:sp>
      <p:sp>
        <p:nvSpPr>
          <p:cNvPr id="6" name="TextBox 5">
            <a:extLst>
              <a:ext uri="{FF2B5EF4-FFF2-40B4-BE49-F238E27FC236}">
                <a16:creationId xmlns:a16="http://schemas.microsoft.com/office/drawing/2014/main" id="{AAA9FB85-E09A-B94D-945A-187F40E9BAA2}"/>
              </a:ext>
            </a:extLst>
          </p:cNvPr>
          <p:cNvSpPr txBox="1"/>
          <p:nvPr/>
        </p:nvSpPr>
        <p:spPr>
          <a:xfrm>
            <a:off x="1041623" y="3429000"/>
            <a:ext cx="2717340" cy="366126"/>
          </a:xfrm>
          <a:prstGeom prst="rect">
            <a:avLst/>
          </a:prstGeom>
          <a:noFill/>
          <a:ln w="31750">
            <a:solidFill>
              <a:schemeClr val="accent6">
                <a:lumMod val="50000"/>
              </a:schemeClr>
            </a:solidFill>
          </a:ln>
        </p:spPr>
        <p:txBody>
          <a:bodyPr wrap="square" rtlCol="0">
            <a:spAutoFit/>
          </a:bodyPr>
          <a:lstStyle/>
          <a:p>
            <a:pPr algn="ctr">
              <a:defRPr b="0" i="0"/>
            </a:pPr>
            <a:r>
              <a:rPr lang="1106"/>
              <a:t>nama</a:t>
            </a:r>
            <a:endParaRPr lang="en-US"/>
          </a:p>
        </p:txBody>
      </p:sp>
      <p:sp>
        <p:nvSpPr>
          <p:cNvPr id="7" name="TextBox 6">
            <a:extLst>
              <a:ext uri="{FF2B5EF4-FFF2-40B4-BE49-F238E27FC236}">
                <a16:creationId xmlns:a16="http://schemas.microsoft.com/office/drawing/2014/main" id="{84647993-44A3-4142-8B34-261A842C9A55}"/>
              </a:ext>
            </a:extLst>
          </p:cNvPr>
          <p:cNvSpPr txBox="1"/>
          <p:nvPr/>
        </p:nvSpPr>
        <p:spPr>
          <a:xfrm>
            <a:off x="1041622" y="4129087"/>
            <a:ext cx="2717340" cy="366126"/>
          </a:xfrm>
          <a:prstGeom prst="rect">
            <a:avLst/>
          </a:prstGeom>
          <a:noFill/>
          <a:ln w="31750">
            <a:solidFill>
              <a:schemeClr val="accent6">
                <a:lumMod val="50000"/>
              </a:schemeClr>
            </a:solidFill>
          </a:ln>
        </p:spPr>
        <p:txBody>
          <a:bodyPr wrap="square" rtlCol="0">
            <a:spAutoFit/>
          </a:bodyPr>
          <a:lstStyle/>
          <a:p>
            <a:pPr algn="ctr">
              <a:defRPr b="0" i="0"/>
            </a:pPr>
            <a:r>
              <a:rPr lang="1106"/>
              <a:t>Fæder</a:t>
            </a:r>
            <a:endParaRPr lang="en-US"/>
          </a:p>
        </p:txBody>
      </p:sp>
      <p:sp>
        <p:nvSpPr>
          <p:cNvPr id="8" name="TextBox 7">
            <a:extLst>
              <a:ext uri="{FF2B5EF4-FFF2-40B4-BE49-F238E27FC236}">
                <a16:creationId xmlns:a16="http://schemas.microsoft.com/office/drawing/2014/main" id="{8BAA3580-309C-F842-B771-984EC3DBF9FC}"/>
              </a:ext>
            </a:extLst>
          </p:cNvPr>
          <p:cNvSpPr txBox="1"/>
          <p:nvPr/>
        </p:nvSpPr>
        <p:spPr>
          <a:xfrm>
            <a:off x="1041621" y="4829174"/>
            <a:ext cx="2717340" cy="366126"/>
          </a:xfrm>
          <a:prstGeom prst="rect">
            <a:avLst/>
          </a:prstGeom>
          <a:noFill/>
          <a:ln w="31750">
            <a:solidFill>
              <a:schemeClr val="accent6">
                <a:lumMod val="50000"/>
              </a:schemeClr>
            </a:solidFill>
          </a:ln>
        </p:spPr>
        <p:txBody>
          <a:bodyPr wrap="square" rtlCol="0">
            <a:spAutoFit/>
          </a:bodyPr>
          <a:lstStyle/>
          <a:p>
            <a:pPr algn="ctr">
              <a:defRPr b="0" i="0"/>
            </a:pPr>
            <a:r>
              <a:rPr lang="1106"/>
              <a:t>todæg</a:t>
            </a:r>
            <a:endParaRPr lang="en-US"/>
          </a:p>
        </p:txBody>
      </p:sp>
      <p:sp>
        <p:nvSpPr>
          <p:cNvPr id="9" name="TextBox 8">
            <a:extLst>
              <a:ext uri="{FF2B5EF4-FFF2-40B4-BE49-F238E27FC236}">
                <a16:creationId xmlns:a16="http://schemas.microsoft.com/office/drawing/2014/main" id="{733991E1-FBFA-A846-BD58-4F4F0B9C53FD}"/>
              </a:ext>
            </a:extLst>
          </p:cNvPr>
          <p:cNvSpPr txBox="1"/>
          <p:nvPr/>
        </p:nvSpPr>
        <p:spPr>
          <a:xfrm>
            <a:off x="1041620" y="5529261"/>
            <a:ext cx="2717340" cy="366126"/>
          </a:xfrm>
          <a:prstGeom prst="rect">
            <a:avLst/>
          </a:prstGeom>
          <a:noFill/>
          <a:ln w="31750">
            <a:solidFill>
              <a:schemeClr val="accent6">
                <a:lumMod val="50000"/>
              </a:schemeClr>
            </a:solidFill>
          </a:ln>
        </p:spPr>
        <p:txBody>
          <a:bodyPr wrap="square" rtlCol="0">
            <a:spAutoFit/>
          </a:bodyPr>
          <a:lstStyle/>
          <a:p>
            <a:pPr algn="ctr">
              <a:defRPr b="0" i="0"/>
            </a:pPr>
            <a:r>
              <a:rPr lang="1106"/>
              <a:t>yfele</a:t>
            </a:r>
            <a:endParaRPr lang="en-US"/>
          </a:p>
        </p:txBody>
      </p:sp>
      <p:sp>
        <p:nvSpPr>
          <p:cNvPr id="10" name="TextBox 9">
            <a:extLst>
              <a:ext uri="{FF2B5EF4-FFF2-40B4-BE49-F238E27FC236}">
                <a16:creationId xmlns:a16="http://schemas.microsoft.com/office/drawing/2014/main" id="{19C9ED8F-1F11-FC40-89BA-1CE4123687C9}"/>
              </a:ext>
            </a:extLst>
          </p:cNvPr>
          <p:cNvSpPr txBox="1"/>
          <p:nvPr/>
        </p:nvSpPr>
        <p:spPr>
          <a:xfrm>
            <a:off x="4763515" y="2728913"/>
            <a:ext cx="2717340" cy="366126"/>
          </a:xfrm>
          <a:prstGeom prst="rect">
            <a:avLst/>
          </a:prstGeom>
          <a:noFill/>
          <a:ln w="31750">
            <a:solidFill>
              <a:srgbClr val="7030A0"/>
            </a:solidFill>
          </a:ln>
        </p:spPr>
        <p:txBody>
          <a:bodyPr wrap="square" rtlCol="0">
            <a:spAutoFit/>
          </a:bodyPr>
          <a:lstStyle/>
          <a:p>
            <a:pPr algn="ctr">
              <a:defRPr b="0" i="0"/>
            </a:pPr>
            <a:r>
              <a:rPr lang="1106"/>
              <a:t>heaven</a:t>
            </a:r>
          </a:p>
        </p:txBody>
      </p:sp>
      <p:sp>
        <p:nvSpPr>
          <p:cNvPr id="11" name="TextBox 10">
            <a:extLst>
              <a:ext uri="{FF2B5EF4-FFF2-40B4-BE49-F238E27FC236}">
                <a16:creationId xmlns:a16="http://schemas.microsoft.com/office/drawing/2014/main" id="{E580A46E-8C3B-A240-A8C0-68554286C780}"/>
              </a:ext>
            </a:extLst>
          </p:cNvPr>
          <p:cNvSpPr txBox="1"/>
          <p:nvPr/>
        </p:nvSpPr>
        <p:spPr>
          <a:xfrm>
            <a:off x="4763514" y="3430910"/>
            <a:ext cx="2717340" cy="366126"/>
          </a:xfrm>
          <a:prstGeom prst="rect">
            <a:avLst/>
          </a:prstGeom>
          <a:noFill/>
          <a:ln w="31750">
            <a:solidFill>
              <a:srgbClr val="7030A0"/>
            </a:solidFill>
          </a:ln>
        </p:spPr>
        <p:txBody>
          <a:bodyPr wrap="square" rtlCol="0">
            <a:spAutoFit/>
          </a:bodyPr>
          <a:lstStyle/>
          <a:p>
            <a:pPr algn="ctr">
              <a:defRPr b="0" i="0"/>
            </a:pPr>
            <a:r>
              <a:rPr lang="1106"/>
              <a:t>name</a:t>
            </a:r>
          </a:p>
        </p:txBody>
      </p:sp>
      <p:sp>
        <p:nvSpPr>
          <p:cNvPr id="12" name="TextBox 11">
            <a:extLst>
              <a:ext uri="{FF2B5EF4-FFF2-40B4-BE49-F238E27FC236}">
                <a16:creationId xmlns:a16="http://schemas.microsoft.com/office/drawing/2014/main" id="{D9EB6815-E1C6-6747-9FF9-E0EB406FF166}"/>
              </a:ext>
            </a:extLst>
          </p:cNvPr>
          <p:cNvSpPr txBox="1"/>
          <p:nvPr/>
        </p:nvSpPr>
        <p:spPr>
          <a:xfrm>
            <a:off x="4763515" y="4143569"/>
            <a:ext cx="2717340" cy="366126"/>
          </a:xfrm>
          <a:prstGeom prst="rect">
            <a:avLst/>
          </a:prstGeom>
          <a:noFill/>
          <a:ln w="31750">
            <a:solidFill>
              <a:srgbClr val="7030A0"/>
            </a:solidFill>
          </a:ln>
        </p:spPr>
        <p:txBody>
          <a:bodyPr wrap="square" rtlCol="0">
            <a:spAutoFit/>
          </a:bodyPr>
          <a:lstStyle/>
          <a:p>
            <a:pPr algn="ctr">
              <a:defRPr b="0" i="0"/>
            </a:pPr>
            <a:r>
              <a:rPr lang="1106"/>
              <a:t>Father</a:t>
            </a:r>
          </a:p>
        </p:txBody>
      </p:sp>
      <p:sp>
        <p:nvSpPr>
          <p:cNvPr id="13" name="TextBox 12">
            <a:extLst>
              <a:ext uri="{FF2B5EF4-FFF2-40B4-BE49-F238E27FC236}">
                <a16:creationId xmlns:a16="http://schemas.microsoft.com/office/drawing/2014/main" id="{329A1969-6E84-E640-A8BA-D313D284A832}"/>
              </a:ext>
            </a:extLst>
          </p:cNvPr>
          <p:cNvSpPr txBox="1"/>
          <p:nvPr/>
        </p:nvSpPr>
        <p:spPr>
          <a:xfrm>
            <a:off x="4763512" y="4844494"/>
            <a:ext cx="2717340" cy="366126"/>
          </a:xfrm>
          <a:prstGeom prst="rect">
            <a:avLst/>
          </a:prstGeom>
          <a:noFill/>
          <a:ln w="31750">
            <a:solidFill>
              <a:srgbClr val="7030A0"/>
            </a:solidFill>
          </a:ln>
        </p:spPr>
        <p:txBody>
          <a:bodyPr wrap="square" rtlCol="0">
            <a:spAutoFit/>
          </a:bodyPr>
          <a:lstStyle/>
          <a:p>
            <a:pPr algn="ctr">
              <a:defRPr b="0" i="0"/>
            </a:pPr>
            <a:r>
              <a:rPr lang="1106"/>
              <a:t>today</a:t>
            </a:r>
          </a:p>
        </p:txBody>
      </p:sp>
      <p:sp>
        <p:nvSpPr>
          <p:cNvPr id="14" name="TextBox 13">
            <a:extLst>
              <a:ext uri="{FF2B5EF4-FFF2-40B4-BE49-F238E27FC236}">
                <a16:creationId xmlns:a16="http://schemas.microsoft.com/office/drawing/2014/main" id="{A612606A-D236-CC4F-BABC-FACCE1C21155}"/>
              </a:ext>
            </a:extLst>
          </p:cNvPr>
          <p:cNvSpPr txBox="1"/>
          <p:nvPr/>
        </p:nvSpPr>
        <p:spPr>
          <a:xfrm>
            <a:off x="4763513" y="5529261"/>
            <a:ext cx="2717340" cy="366126"/>
          </a:xfrm>
          <a:prstGeom prst="rect">
            <a:avLst/>
          </a:prstGeom>
          <a:noFill/>
          <a:ln w="31750">
            <a:solidFill>
              <a:srgbClr val="7030A0"/>
            </a:solidFill>
          </a:ln>
        </p:spPr>
        <p:txBody>
          <a:bodyPr wrap="square" rtlCol="0">
            <a:spAutoFit/>
          </a:bodyPr>
          <a:lstStyle/>
          <a:p>
            <a:pPr algn="ctr">
              <a:defRPr b="0" i="0"/>
            </a:pPr>
            <a:r>
              <a:rPr lang="1106"/>
              <a:t>evil</a:t>
            </a:r>
          </a:p>
        </p:txBody>
      </p:sp>
      <p:sp>
        <p:nvSpPr>
          <p:cNvPr id="15" name="TextBox 14">
            <a:extLst>
              <a:ext uri="{FF2B5EF4-FFF2-40B4-BE49-F238E27FC236}">
                <a16:creationId xmlns:a16="http://schemas.microsoft.com/office/drawing/2014/main" id="{82CCE3F4-1280-4549-9E8E-CBB1F7264F60}"/>
              </a:ext>
            </a:extLst>
          </p:cNvPr>
          <p:cNvSpPr txBox="1"/>
          <p:nvPr/>
        </p:nvSpPr>
        <p:spPr>
          <a:xfrm>
            <a:off x="8452074" y="2699267"/>
            <a:ext cx="2717340" cy="366126"/>
          </a:xfrm>
          <a:prstGeom prst="rect">
            <a:avLst/>
          </a:prstGeom>
          <a:noFill/>
          <a:ln w="31750">
            <a:solidFill>
              <a:schemeClr val="accent2">
                <a:lumMod val="75000"/>
              </a:schemeClr>
            </a:solidFill>
          </a:ln>
        </p:spPr>
        <p:txBody>
          <a:bodyPr wrap="square" rtlCol="0">
            <a:spAutoFit/>
          </a:bodyPr>
          <a:lstStyle/>
          <a:p>
            <a:pPr algn="ctr">
              <a:defRPr b="0" i="0"/>
            </a:pPr>
            <a:r>
              <a:rPr lang="1106"/>
              <a:t>Himmel</a:t>
            </a:r>
          </a:p>
        </p:txBody>
      </p:sp>
      <p:sp>
        <p:nvSpPr>
          <p:cNvPr id="16" name="TextBox 15">
            <a:extLst>
              <a:ext uri="{FF2B5EF4-FFF2-40B4-BE49-F238E27FC236}">
                <a16:creationId xmlns:a16="http://schemas.microsoft.com/office/drawing/2014/main" id="{2A384454-8536-9349-BA55-D3007C7CA53F}"/>
              </a:ext>
            </a:extLst>
          </p:cNvPr>
          <p:cNvSpPr txBox="1"/>
          <p:nvPr/>
        </p:nvSpPr>
        <p:spPr>
          <a:xfrm>
            <a:off x="8452072" y="3401264"/>
            <a:ext cx="2717340" cy="366126"/>
          </a:xfrm>
          <a:prstGeom prst="rect">
            <a:avLst/>
          </a:prstGeom>
          <a:noFill/>
          <a:ln w="31750">
            <a:solidFill>
              <a:schemeClr val="accent2">
                <a:lumMod val="75000"/>
              </a:schemeClr>
            </a:solidFill>
          </a:ln>
        </p:spPr>
        <p:txBody>
          <a:bodyPr wrap="square" rtlCol="0">
            <a:spAutoFit/>
          </a:bodyPr>
          <a:lstStyle/>
          <a:p>
            <a:pPr algn="ctr">
              <a:defRPr b="0" i="0"/>
            </a:pPr>
            <a:r>
              <a:rPr lang="1106"/>
              <a:t>Name</a:t>
            </a:r>
          </a:p>
        </p:txBody>
      </p:sp>
      <p:sp>
        <p:nvSpPr>
          <p:cNvPr id="17" name="TextBox 16">
            <a:extLst>
              <a:ext uri="{FF2B5EF4-FFF2-40B4-BE49-F238E27FC236}">
                <a16:creationId xmlns:a16="http://schemas.microsoft.com/office/drawing/2014/main" id="{BB0A4424-4C5A-D543-A87A-A52696E6C997}"/>
              </a:ext>
            </a:extLst>
          </p:cNvPr>
          <p:cNvSpPr txBox="1"/>
          <p:nvPr/>
        </p:nvSpPr>
        <p:spPr>
          <a:xfrm>
            <a:off x="8452074" y="4113923"/>
            <a:ext cx="2717340" cy="366126"/>
          </a:xfrm>
          <a:prstGeom prst="rect">
            <a:avLst/>
          </a:prstGeom>
          <a:noFill/>
          <a:ln w="31750">
            <a:solidFill>
              <a:schemeClr val="accent2">
                <a:lumMod val="75000"/>
              </a:schemeClr>
            </a:solidFill>
          </a:ln>
        </p:spPr>
        <p:txBody>
          <a:bodyPr wrap="square" rtlCol="0">
            <a:spAutoFit/>
          </a:bodyPr>
          <a:lstStyle/>
          <a:p>
            <a:pPr algn="ctr">
              <a:defRPr b="0" i="0"/>
            </a:pPr>
            <a:r>
              <a:rPr lang="1106"/>
              <a:t>Vater</a:t>
            </a:r>
            <a:endParaRPr lang="en-US"/>
          </a:p>
        </p:txBody>
      </p:sp>
      <p:sp>
        <p:nvSpPr>
          <p:cNvPr id="18" name="TextBox 17">
            <a:extLst>
              <a:ext uri="{FF2B5EF4-FFF2-40B4-BE49-F238E27FC236}">
                <a16:creationId xmlns:a16="http://schemas.microsoft.com/office/drawing/2014/main" id="{B20B6A69-8A84-E74C-BE97-B07B5A4521FF}"/>
              </a:ext>
            </a:extLst>
          </p:cNvPr>
          <p:cNvSpPr txBox="1"/>
          <p:nvPr/>
        </p:nvSpPr>
        <p:spPr>
          <a:xfrm>
            <a:off x="8452071" y="4814848"/>
            <a:ext cx="2717340" cy="366126"/>
          </a:xfrm>
          <a:prstGeom prst="rect">
            <a:avLst/>
          </a:prstGeom>
          <a:noFill/>
          <a:ln w="31750">
            <a:solidFill>
              <a:schemeClr val="accent2">
                <a:lumMod val="75000"/>
              </a:schemeClr>
            </a:solidFill>
          </a:ln>
        </p:spPr>
        <p:txBody>
          <a:bodyPr wrap="square" rtlCol="0">
            <a:spAutoFit/>
          </a:bodyPr>
          <a:lstStyle/>
          <a:p>
            <a:pPr algn="ctr">
              <a:defRPr b="0" i="0"/>
            </a:pPr>
            <a:r>
              <a:rPr lang="1106"/>
              <a:t>heute</a:t>
            </a:r>
            <a:endParaRPr lang="en-US"/>
          </a:p>
        </p:txBody>
      </p:sp>
      <p:sp>
        <p:nvSpPr>
          <p:cNvPr id="19" name="TextBox 18">
            <a:extLst>
              <a:ext uri="{FF2B5EF4-FFF2-40B4-BE49-F238E27FC236}">
                <a16:creationId xmlns:a16="http://schemas.microsoft.com/office/drawing/2014/main" id="{CA3A1E1B-B0B2-0B46-9021-5372497F2F9A}"/>
              </a:ext>
            </a:extLst>
          </p:cNvPr>
          <p:cNvSpPr txBox="1"/>
          <p:nvPr/>
        </p:nvSpPr>
        <p:spPr>
          <a:xfrm>
            <a:off x="8452072" y="5499615"/>
            <a:ext cx="2717340" cy="366126"/>
          </a:xfrm>
          <a:prstGeom prst="rect">
            <a:avLst/>
          </a:prstGeom>
          <a:noFill/>
          <a:ln w="31750">
            <a:solidFill>
              <a:schemeClr val="accent2">
                <a:lumMod val="75000"/>
              </a:schemeClr>
            </a:solidFill>
          </a:ln>
        </p:spPr>
        <p:txBody>
          <a:bodyPr wrap="square" rtlCol="0">
            <a:spAutoFit/>
          </a:bodyPr>
          <a:lstStyle/>
          <a:p>
            <a:pPr algn="ctr">
              <a:defRPr b="0" i="0"/>
            </a:pPr>
            <a:r>
              <a:rPr lang="1106"/>
              <a:t>übel</a:t>
            </a:r>
            <a:endParaRPr lang="en-US"/>
          </a:p>
        </p:txBody>
      </p:sp>
      <p:sp>
        <p:nvSpPr>
          <p:cNvPr id="20" name="TextBox 19">
            <a:extLst>
              <a:ext uri="{FF2B5EF4-FFF2-40B4-BE49-F238E27FC236}">
                <a16:creationId xmlns:a16="http://schemas.microsoft.com/office/drawing/2014/main" id="{5F5C3215-20F0-9D4E-9124-CCBCC7EED601}"/>
              </a:ext>
            </a:extLst>
          </p:cNvPr>
          <p:cNvSpPr txBox="1"/>
          <p:nvPr/>
        </p:nvSpPr>
        <p:spPr>
          <a:xfrm>
            <a:off x="1040262" y="1958783"/>
            <a:ext cx="2720057" cy="366126"/>
          </a:xfrm>
          <a:prstGeom prst="rect">
            <a:avLst/>
          </a:prstGeom>
          <a:noFill/>
          <a:ln w="31750">
            <a:solidFill>
              <a:schemeClr val="accent6">
                <a:lumMod val="50000"/>
              </a:schemeClr>
            </a:solidFill>
          </a:ln>
        </p:spPr>
        <p:txBody>
          <a:bodyPr wrap="square" rtlCol="0">
            <a:spAutoFit/>
          </a:bodyPr>
          <a:lstStyle/>
          <a:p>
            <a:pPr algn="ctr">
              <a:defRPr b="0" i="0"/>
            </a:pPr>
            <a:r>
              <a:rPr lang="1106" b="1"/>
              <a:t>Hen Saesneg</a:t>
            </a:r>
          </a:p>
        </p:txBody>
      </p:sp>
      <p:sp>
        <p:nvSpPr>
          <p:cNvPr id="21" name="TextBox 20">
            <a:extLst>
              <a:ext uri="{FF2B5EF4-FFF2-40B4-BE49-F238E27FC236}">
                <a16:creationId xmlns:a16="http://schemas.microsoft.com/office/drawing/2014/main" id="{3B960130-FBAD-1D42-9C98-AAB38646A684}"/>
              </a:ext>
            </a:extLst>
          </p:cNvPr>
          <p:cNvSpPr txBox="1"/>
          <p:nvPr/>
        </p:nvSpPr>
        <p:spPr>
          <a:xfrm>
            <a:off x="4762153" y="1958783"/>
            <a:ext cx="2720058" cy="366126"/>
          </a:xfrm>
          <a:prstGeom prst="rect">
            <a:avLst/>
          </a:prstGeom>
          <a:noFill/>
          <a:ln w="31750">
            <a:solidFill>
              <a:srgbClr val="7030A0"/>
            </a:solidFill>
          </a:ln>
        </p:spPr>
        <p:txBody>
          <a:bodyPr wrap="square" rtlCol="0">
            <a:spAutoFit/>
          </a:bodyPr>
          <a:lstStyle/>
          <a:p>
            <a:pPr algn="ctr">
              <a:defRPr b="0" i="0"/>
            </a:pPr>
            <a:r>
              <a:rPr lang="cy-GB" b="1"/>
              <a:t>Saesneg Modern</a:t>
            </a:r>
            <a:endParaRPr lang="1106" b="1"/>
          </a:p>
        </p:txBody>
      </p:sp>
      <p:sp>
        <p:nvSpPr>
          <p:cNvPr id="22" name="TextBox 21">
            <a:extLst>
              <a:ext uri="{FF2B5EF4-FFF2-40B4-BE49-F238E27FC236}">
                <a16:creationId xmlns:a16="http://schemas.microsoft.com/office/drawing/2014/main" id="{9BC35219-136F-FD49-87F9-0D4382EE3BB8}"/>
              </a:ext>
            </a:extLst>
          </p:cNvPr>
          <p:cNvSpPr txBox="1"/>
          <p:nvPr/>
        </p:nvSpPr>
        <p:spPr>
          <a:xfrm>
            <a:off x="8450711" y="1929137"/>
            <a:ext cx="2720058" cy="366126"/>
          </a:xfrm>
          <a:prstGeom prst="rect">
            <a:avLst/>
          </a:prstGeom>
          <a:noFill/>
          <a:ln w="31750">
            <a:solidFill>
              <a:schemeClr val="accent2">
                <a:lumMod val="75000"/>
              </a:schemeClr>
            </a:solidFill>
          </a:ln>
        </p:spPr>
        <p:txBody>
          <a:bodyPr wrap="square" rtlCol="0">
            <a:spAutoFit/>
          </a:bodyPr>
          <a:lstStyle/>
          <a:p>
            <a:pPr algn="ctr">
              <a:defRPr b="0" i="0"/>
            </a:pPr>
            <a:r>
              <a:rPr lang="1106" b="1"/>
              <a:t>Almaeneg</a:t>
            </a:r>
          </a:p>
        </p:txBody>
      </p:sp>
      <p:sp>
        <p:nvSpPr>
          <p:cNvPr id="23" name="Explosion 1 22">
            <a:extLst>
              <a:ext uri="{FF2B5EF4-FFF2-40B4-BE49-F238E27FC236}">
                <a16:creationId xmlns:a16="http://schemas.microsoft.com/office/drawing/2014/main" id="{D2119883-16F0-6F42-AB42-3A8ADAD206CA}"/>
              </a:ext>
            </a:extLst>
          </p:cNvPr>
          <p:cNvSpPr/>
          <p:nvPr/>
        </p:nvSpPr>
        <p:spPr>
          <a:xfrm>
            <a:off x="9301164" y="80912"/>
            <a:ext cx="2538408" cy="1609776"/>
          </a:xfrm>
          <a:custGeom>
            <a:avLst/>
            <a:gdLst>
              <a:gd name="connsiteX0" fmla="*/ 1269204 w 2538408"/>
              <a:gd name="connsiteY0" fmla="*/ 432254 h 1609776"/>
              <a:gd name="connsiteX1" fmla="*/ 1706609 w 2538408"/>
              <a:gd name="connsiteY1" fmla="*/ 0 h 1609776"/>
              <a:gd name="connsiteX2" fmla="*/ 1663479 w 2538408"/>
              <a:gd name="connsiteY2" fmla="*/ 396854 h 1609776"/>
              <a:gd name="connsiteX3" fmla="*/ 2159997 w 2538408"/>
              <a:gd name="connsiteY3" fmla="*/ 332165 h 1609776"/>
              <a:gd name="connsiteX4" fmla="*/ 1962800 w 2538408"/>
              <a:gd name="connsiteY4" fmla="*/ 545162 h 1609776"/>
              <a:gd name="connsiteX5" fmla="*/ 2479295 w 2538408"/>
              <a:gd name="connsiteY5" fmla="*/ 606423 h 1609776"/>
              <a:gd name="connsiteX6" fmla="*/ 2069155 w 2538408"/>
              <a:gd name="connsiteY6" fmla="*/ 780666 h 1609776"/>
              <a:gd name="connsiteX7" fmla="*/ 2538408 w 2538408"/>
              <a:gd name="connsiteY7" fmla="*/ 990459 h 1609776"/>
              <a:gd name="connsiteX8" fmla="*/ 1978665 w 2538408"/>
              <a:gd name="connsiteY8" fmla="*/ 964524 h 1609776"/>
              <a:gd name="connsiteX9" fmla="*/ 2132380 w 2538408"/>
              <a:gd name="connsiteY9" fmla="*/ 1348560 h 1609776"/>
              <a:gd name="connsiteX10" fmla="*/ 1647614 w 2538408"/>
              <a:gd name="connsiteY10" fmla="*/ 1077432 h 1609776"/>
              <a:gd name="connsiteX11" fmla="*/ 1556772 w 2538408"/>
              <a:gd name="connsiteY11" fmla="*/ 1470932 h 1609776"/>
              <a:gd name="connsiteX12" fmla="*/ 1237708 w 2538408"/>
              <a:gd name="connsiteY12" fmla="*/ 1113055 h 1609776"/>
              <a:gd name="connsiteX13" fmla="*/ 997147 w 2538408"/>
              <a:gd name="connsiteY13" fmla="*/ 1609776 h 1609776"/>
              <a:gd name="connsiteX14" fmla="*/ 906658 w 2538408"/>
              <a:gd name="connsiteY14" fmla="*/ 1164628 h 1609776"/>
              <a:gd name="connsiteX15" fmla="*/ 559624 w 2538408"/>
              <a:gd name="connsiteY15" fmla="*/ 1312936 h 1609776"/>
              <a:gd name="connsiteX16" fmla="*/ 665979 w 2538408"/>
              <a:gd name="connsiteY16" fmla="*/ 1038678 h 1609776"/>
              <a:gd name="connsiteX17" fmla="*/ 15865 w 2538408"/>
              <a:gd name="connsiteY17" fmla="*/ 1087120 h 1609776"/>
              <a:gd name="connsiteX18" fmla="*/ 437405 w 2538408"/>
              <a:gd name="connsiteY18" fmla="*/ 877551 h 1609776"/>
              <a:gd name="connsiteX19" fmla="*/ 0 w 2538408"/>
              <a:gd name="connsiteY19" fmla="*/ 642047 h 1609776"/>
              <a:gd name="connsiteX20" fmla="*/ 543759 w 2538408"/>
              <a:gd name="connsiteY20" fmla="*/ 567669 h 1609776"/>
              <a:gd name="connsiteX21" fmla="*/ 43481 w 2538408"/>
              <a:gd name="connsiteY21" fmla="*/ 171038 h 1609776"/>
              <a:gd name="connsiteX22" fmla="*/ 859298 w 2538408"/>
              <a:gd name="connsiteY22" fmla="*/ 471008 h 1609776"/>
              <a:gd name="connsiteX23" fmla="*/ 981517 w 2538408"/>
              <a:gd name="connsiteY23" fmla="*/ 171038 h 1609776"/>
              <a:gd name="connsiteX24" fmla="*/ 1269204 w 2538408"/>
              <a:gd name="connsiteY24" fmla="*/ 432254 h 1609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38408" h="1609776" extrusionOk="0">
                <a:moveTo>
                  <a:pt x="1269204" y="432254"/>
                </a:moveTo>
                <a:cubicBezTo>
                  <a:pt x="1437777" y="236349"/>
                  <a:pt x="1492865" y="185220"/>
                  <a:pt x="1706609" y="0"/>
                </a:cubicBezTo>
                <a:cubicBezTo>
                  <a:pt x="1717519" y="137599"/>
                  <a:pt x="1657256" y="265223"/>
                  <a:pt x="1663479" y="396854"/>
                </a:cubicBezTo>
                <a:cubicBezTo>
                  <a:pt x="1718054" y="406708"/>
                  <a:pt x="2010039" y="339974"/>
                  <a:pt x="2159997" y="332165"/>
                </a:cubicBezTo>
                <a:cubicBezTo>
                  <a:pt x="2126492" y="360818"/>
                  <a:pt x="1986719" y="505096"/>
                  <a:pt x="1962800" y="545162"/>
                </a:cubicBezTo>
                <a:cubicBezTo>
                  <a:pt x="2126854" y="558199"/>
                  <a:pt x="2407122" y="584797"/>
                  <a:pt x="2479295" y="606423"/>
                </a:cubicBezTo>
                <a:cubicBezTo>
                  <a:pt x="2344840" y="688758"/>
                  <a:pt x="2206215" y="718790"/>
                  <a:pt x="2069155" y="780666"/>
                </a:cubicBezTo>
                <a:cubicBezTo>
                  <a:pt x="2176179" y="869964"/>
                  <a:pt x="2345279" y="916585"/>
                  <a:pt x="2538408" y="990459"/>
                </a:cubicBezTo>
                <a:cubicBezTo>
                  <a:pt x="2425825" y="959659"/>
                  <a:pt x="2132354" y="923981"/>
                  <a:pt x="1978665" y="964524"/>
                </a:cubicBezTo>
                <a:cubicBezTo>
                  <a:pt x="2049016" y="1055728"/>
                  <a:pt x="2076770" y="1307335"/>
                  <a:pt x="2132380" y="1348560"/>
                </a:cubicBezTo>
                <a:cubicBezTo>
                  <a:pt x="1989810" y="1322766"/>
                  <a:pt x="1842994" y="1164876"/>
                  <a:pt x="1647614" y="1077432"/>
                </a:cubicBezTo>
                <a:cubicBezTo>
                  <a:pt x="1650102" y="1191451"/>
                  <a:pt x="1555593" y="1341995"/>
                  <a:pt x="1556772" y="1470932"/>
                </a:cubicBezTo>
                <a:cubicBezTo>
                  <a:pt x="1467797" y="1420985"/>
                  <a:pt x="1273809" y="1207734"/>
                  <a:pt x="1237708" y="1113055"/>
                </a:cubicBezTo>
                <a:cubicBezTo>
                  <a:pt x="1172883" y="1307871"/>
                  <a:pt x="1114904" y="1382774"/>
                  <a:pt x="997147" y="1609776"/>
                </a:cubicBezTo>
                <a:cubicBezTo>
                  <a:pt x="1005625" y="1460299"/>
                  <a:pt x="905183" y="1270297"/>
                  <a:pt x="906658" y="1164628"/>
                </a:cubicBezTo>
                <a:cubicBezTo>
                  <a:pt x="751594" y="1203512"/>
                  <a:pt x="587851" y="1273166"/>
                  <a:pt x="559624" y="1312936"/>
                </a:cubicBezTo>
                <a:cubicBezTo>
                  <a:pt x="583249" y="1262429"/>
                  <a:pt x="633417" y="1077528"/>
                  <a:pt x="665979" y="1038678"/>
                </a:cubicBezTo>
                <a:cubicBezTo>
                  <a:pt x="459217" y="1091459"/>
                  <a:pt x="296393" y="1035946"/>
                  <a:pt x="15865" y="1087120"/>
                </a:cubicBezTo>
                <a:cubicBezTo>
                  <a:pt x="218532" y="975805"/>
                  <a:pt x="236381" y="981202"/>
                  <a:pt x="437405" y="877551"/>
                </a:cubicBezTo>
                <a:cubicBezTo>
                  <a:pt x="280579" y="788580"/>
                  <a:pt x="165298" y="776507"/>
                  <a:pt x="0" y="642047"/>
                </a:cubicBezTo>
                <a:cubicBezTo>
                  <a:pt x="161739" y="609666"/>
                  <a:pt x="438736" y="539637"/>
                  <a:pt x="543759" y="567669"/>
                </a:cubicBezTo>
                <a:cubicBezTo>
                  <a:pt x="449148" y="422450"/>
                  <a:pt x="269587" y="340989"/>
                  <a:pt x="43481" y="171038"/>
                </a:cubicBezTo>
                <a:cubicBezTo>
                  <a:pt x="236059" y="186586"/>
                  <a:pt x="674856" y="350728"/>
                  <a:pt x="859298" y="471008"/>
                </a:cubicBezTo>
                <a:cubicBezTo>
                  <a:pt x="895561" y="423723"/>
                  <a:pt x="971955" y="270106"/>
                  <a:pt x="981517" y="171038"/>
                </a:cubicBezTo>
                <a:cubicBezTo>
                  <a:pt x="1127576" y="290183"/>
                  <a:pt x="1155124" y="321774"/>
                  <a:pt x="1269204" y="432254"/>
                </a:cubicBezTo>
                <a:close/>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r>
              <a:rPr lang="1106" sz="1100" dirty="0">
                <a:solidFill>
                  <a:srgbClr val="0070C0"/>
                </a:solidFill>
              </a:rPr>
              <a:t>Pa debygrwydd </a:t>
            </a:r>
            <a:br>
              <a:rPr lang="en-GB" sz="1100" dirty="0">
                <a:solidFill>
                  <a:srgbClr val="0070C0"/>
                </a:solidFill>
              </a:rPr>
            </a:br>
            <a:r>
              <a:rPr lang="1106" sz="1100" dirty="0">
                <a:solidFill>
                  <a:srgbClr val="0070C0"/>
                </a:solidFill>
              </a:rPr>
              <a:t>a gwahaniaethau</a:t>
            </a:r>
            <a:br>
              <a:rPr lang="en-GB" sz="1100" dirty="0">
                <a:solidFill>
                  <a:srgbClr val="0070C0"/>
                </a:solidFill>
              </a:rPr>
            </a:br>
            <a:r>
              <a:rPr lang="1106" sz="1100" dirty="0">
                <a:solidFill>
                  <a:srgbClr val="0070C0"/>
                </a:solidFill>
              </a:rPr>
              <a:t> allwch chi eu gweld?</a:t>
            </a:r>
          </a:p>
        </p:txBody>
      </p:sp>
      <p:sp>
        <p:nvSpPr>
          <p:cNvPr id="24" name="TextBox 23">
            <a:extLst>
              <a:ext uri="{FF2B5EF4-FFF2-40B4-BE49-F238E27FC236}">
                <a16:creationId xmlns:a16="http://schemas.microsoft.com/office/drawing/2014/main" id="{D5525F27-B31C-BD4A-8698-41CB2130A6EF}"/>
              </a:ext>
            </a:extLst>
          </p:cNvPr>
          <p:cNvSpPr txBox="1"/>
          <p:nvPr/>
        </p:nvSpPr>
        <p:spPr>
          <a:xfrm>
            <a:off x="1042977" y="485775"/>
            <a:ext cx="3203600" cy="366126"/>
          </a:xfrm>
          <a:prstGeom prst="rect">
            <a:avLst/>
          </a:prstGeom>
          <a:noFill/>
        </p:spPr>
        <p:txBody>
          <a:bodyPr wrap="square" rtlCol="0">
            <a:spAutoFit/>
          </a:bodyPr>
          <a:lstStyle/>
          <a:p>
            <a:pPr>
              <a:defRPr b="0" i="0"/>
            </a:pPr>
            <a:r>
              <a:rPr lang="1106"/>
              <a:t>Atebion</a:t>
            </a:r>
          </a:p>
        </p:txBody>
      </p:sp>
    </p:spTree>
    <p:extLst>
      <p:ext uri="{BB962C8B-B14F-4D97-AF65-F5344CB8AC3E}">
        <p14:creationId xmlns:p14="http://schemas.microsoft.com/office/powerpoint/2010/main" val="108517529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AA016-A3F2-5641-91B9-25D737B5D1C3}"/>
              </a:ext>
            </a:extLst>
          </p:cNvPr>
          <p:cNvSpPr>
            <a:spLocks noGrp="1"/>
          </p:cNvSpPr>
          <p:nvPr>
            <p:ph type="title"/>
          </p:nvPr>
        </p:nvSpPr>
        <p:spPr/>
        <p:txBody>
          <a:bodyPr/>
          <a:lstStyle/>
          <a:p>
            <a:pPr>
              <a:defRPr b="0" i="0"/>
            </a:pPr>
            <a:r>
              <a:rPr lang="1106"/>
              <a:t>Cytrasau</a:t>
            </a:r>
          </a:p>
        </p:txBody>
      </p:sp>
      <p:sp>
        <p:nvSpPr>
          <p:cNvPr id="3" name="Content Placeholder 2">
            <a:extLst>
              <a:ext uri="{FF2B5EF4-FFF2-40B4-BE49-F238E27FC236}">
                <a16:creationId xmlns:a16="http://schemas.microsoft.com/office/drawing/2014/main" id="{6FEA5BA9-6824-9642-BE66-6A9E695B3DAA}"/>
              </a:ext>
            </a:extLst>
          </p:cNvPr>
          <p:cNvSpPr>
            <a:spLocks noGrp="1"/>
          </p:cNvSpPr>
          <p:nvPr>
            <p:ph idx="1"/>
          </p:nvPr>
        </p:nvSpPr>
        <p:spPr/>
        <p:txBody>
          <a:bodyPr/>
          <a:lstStyle/>
          <a:p>
            <a:pPr>
              <a:defRPr b="0" i="0"/>
            </a:pPr>
            <a:r>
              <a:rPr lang="1106" dirty="0"/>
              <a:t>Gan fod Saesneg ac Almaeneg wedi</a:t>
            </a:r>
            <a:r>
              <a:rPr lang="en-GB" dirty="0"/>
              <a:t>’</a:t>
            </a:r>
            <a:r>
              <a:rPr lang="1106" dirty="0"/>
              <a:t>u cysylltu drwy adran</a:t>
            </a:r>
            <a:r>
              <a:rPr lang="en-GB" dirty="0"/>
              <a:t> ‘</a:t>
            </a:r>
            <a:r>
              <a:rPr lang="1106" dirty="0"/>
              <a:t>Germaneg</a:t>
            </a:r>
            <a:r>
              <a:rPr lang="en-GB" dirty="0"/>
              <a:t>’</a:t>
            </a:r>
            <a:r>
              <a:rPr lang="1106" dirty="0"/>
              <a:t> y goeden ieithoedd, mae llawer o eiriau eraill sy</a:t>
            </a:r>
            <a:r>
              <a:rPr lang="en-GB" dirty="0"/>
              <a:t>’</a:t>
            </a:r>
            <a:r>
              <a:rPr lang="1106" dirty="0"/>
              <a:t>n debyg</a:t>
            </a:r>
            <a:r>
              <a:rPr lang="1106"/>
              <a:t>. </a:t>
            </a:r>
            <a:r>
              <a:rPr lang="en-GB"/>
              <a:t>Cytrasau yw’r </a:t>
            </a:r>
            <a:r>
              <a:rPr lang="1106"/>
              <a:t>enw arnyn nhw. </a:t>
            </a:r>
            <a:r>
              <a:rPr lang="1106" dirty="0"/>
              <a:t>Edrychwch ar y geiriau nesaf hyn – beth ydych chi</a:t>
            </a:r>
            <a:r>
              <a:rPr lang="en-GB" dirty="0"/>
              <a:t>’</a:t>
            </a:r>
            <a:r>
              <a:rPr lang="1106" dirty="0"/>
              <a:t>n feddwl maen nhw</a:t>
            </a:r>
            <a:r>
              <a:rPr lang="en-GB" dirty="0"/>
              <a:t>’</a:t>
            </a:r>
            <a:r>
              <a:rPr lang="1106" dirty="0"/>
              <a:t>n ei olygu?</a:t>
            </a:r>
            <a:r>
              <a:rPr lang="en-GB" dirty="0"/>
              <a:t> </a:t>
            </a:r>
            <a:endParaRPr lang="1106" dirty="0"/>
          </a:p>
        </p:txBody>
      </p:sp>
    </p:spTree>
    <p:extLst>
      <p:ext uri="{BB962C8B-B14F-4D97-AF65-F5344CB8AC3E}">
        <p14:creationId xmlns:p14="http://schemas.microsoft.com/office/powerpoint/2010/main" val="340359405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594F93-3520-5A4B-871B-5BA27FCC9F6D}"/>
              </a:ext>
            </a:extLst>
          </p:cNvPr>
          <p:cNvPicPr>
            <a:picLocks noChangeAspect="1"/>
          </p:cNvPicPr>
          <p:nvPr/>
        </p:nvPicPr>
        <p:blipFill>
          <a:blip r:embed="rId2"/>
          <a:stretch>
            <a:fillRect/>
          </a:stretch>
        </p:blipFill>
        <p:spPr>
          <a:xfrm>
            <a:off x="961159" y="0"/>
            <a:ext cx="10269682" cy="6858000"/>
          </a:xfrm>
          <a:prstGeom prst="rect">
            <a:avLst/>
          </a:prstGeom>
        </p:spPr>
      </p:pic>
    </p:spTree>
    <p:extLst>
      <p:ext uri="{BB962C8B-B14F-4D97-AF65-F5344CB8AC3E}">
        <p14:creationId xmlns:p14="http://schemas.microsoft.com/office/powerpoint/2010/main" val="281017049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7CA9DB-9BD2-AA41-B186-D310F1CA7AC3}"/>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392532590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289BC-D2F7-7949-A9B1-902DE957CFE7}"/>
              </a:ext>
            </a:extLst>
          </p:cNvPr>
          <p:cNvSpPr>
            <a:spLocks noGrp="1"/>
          </p:cNvSpPr>
          <p:nvPr>
            <p:ph type="title"/>
          </p:nvPr>
        </p:nvSpPr>
        <p:spPr/>
        <p:txBody>
          <a:bodyPr/>
          <a:lstStyle/>
          <a:p>
            <a:pPr>
              <a:defRPr b="0" i="0"/>
            </a:pPr>
            <a:r>
              <a:rPr lang="1106" u="sng"/>
              <a:t>Gweithgaredd 4</a:t>
            </a:r>
          </a:p>
        </p:txBody>
      </p:sp>
      <p:sp>
        <p:nvSpPr>
          <p:cNvPr id="3" name="Content Placeholder 2">
            <a:extLst>
              <a:ext uri="{FF2B5EF4-FFF2-40B4-BE49-F238E27FC236}">
                <a16:creationId xmlns:a16="http://schemas.microsoft.com/office/drawing/2014/main" id="{6BC3E716-DB21-BD47-B72A-4D186A85008B}"/>
              </a:ext>
            </a:extLst>
          </p:cNvPr>
          <p:cNvSpPr>
            <a:spLocks noGrp="1"/>
          </p:cNvSpPr>
          <p:nvPr>
            <p:ph idx="1"/>
          </p:nvPr>
        </p:nvSpPr>
        <p:spPr/>
        <p:txBody>
          <a:bodyPr/>
          <a:lstStyle/>
          <a:p>
            <a:pPr>
              <a:defRPr b="0" i="0"/>
            </a:pPr>
            <a:r>
              <a:rPr lang="1106" dirty="0"/>
              <a:t>Etymoleg (hanes gair) Father </a:t>
            </a:r>
          </a:p>
          <a:p>
            <a:endParaRPr lang="en-US" dirty="0"/>
          </a:p>
          <a:p>
            <a:pPr>
              <a:defRPr b="0" i="0"/>
            </a:pPr>
            <a:r>
              <a:rPr lang="1106" dirty="0"/>
              <a:t>Dewch o hyd i deuluoedd geiriau ar y map – graddliwiwch, yn yr un lliw, y geiriau hynny sy</a:t>
            </a:r>
            <a:r>
              <a:rPr lang="en-GB" dirty="0"/>
              <a:t>’</a:t>
            </a:r>
            <a:r>
              <a:rPr lang="1106" dirty="0"/>
              <a:t>n perthyn i</a:t>
            </a:r>
            <a:r>
              <a:rPr lang="en-GB" dirty="0"/>
              <a:t>’</a:t>
            </a:r>
            <a:r>
              <a:rPr lang="1106" dirty="0"/>
              <a:t>r un teulu yn eich tyb chi. Pa batrymau sy</a:t>
            </a:r>
            <a:r>
              <a:rPr lang="en-GB" dirty="0"/>
              <a:t>’</a:t>
            </a:r>
            <a:r>
              <a:rPr lang="1106" dirty="0"/>
              <a:t>n dod i</a:t>
            </a:r>
            <a:r>
              <a:rPr lang="en-GB" dirty="0"/>
              <a:t>’</a:t>
            </a:r>
            <a:r>
              <a:rPr lang="1106" dirty="0"/>
              <a:t>r amlwg? </a:t>
            </a:r>
          </a:p>
        </p:txBody>
      </p:sp>
    </p:spTree>
    <p:extLst>
      <p:ext uri="{BB962C8B-B14F-4D97-AF65-F5344CB8AC3E}">
        <p14:creationId xmlns:p14="http://schemas.microsoft.com/office/powerpoint/2010/main" val="160589811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841D46-9926-7449-A527-3CFBC985F973}"/>
              </a:ext>
            </a:extLst>
          </p:cNvPr>
          <p:cNvPicPr>
            <a:picLocks noChangeAspect="1"/>
          </p:cNvPicPr>
          <p:nvPr/>
        </p:nvPicPr>
        <p:blipFill>
          <a:blip r:embed="rId2"/>
          <a:stretch>
            <a:fillRect/>
          </a:stretch>
        </p:blipFill>
        <p:spPr>
          <a:xfrm>
            <a:off x="2285933" y="0"/>
            <a:ext cx="7285597" cy="6858000"/>
          </a:xfrm>
          <a:prstGeom prst="rect">
            <a:avLst/>
          </a:prstGeom>
        </p:spPr>
      </p:pic>
    </p:spTree>
    <p:extLst>
      <p:ext uri="{BB962C8B-B14F-4D97-AF65-F5344CB8AC3E}">
        <p14:creationId xmlns:p14="http://schemas.microsoft.com/office/powerpoint/2010/main" val="188870766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7DC916-CEC1-EF4C-BC5C-7362DD0266F3}"/>
              </a:ext>
            </a:extLst>
          </p:cNvPr>
          <p:cNvPicPr>
            <a:picLocks noChangeAspect="1"/>
          </p:cNvPicPr>
          <p:nvPr/>
        </p:nvPicPr>
        <p:blipFill>
          <a:blip r:embed="rId2"/>
          <a:stretch>
            <a:fillRect/>
          </a:stretch>
        </p:blipFill>
        <p:spPr>
          <a:xfrm>
            <a:off x="2674679" y="0"/>
            <a:ext cx="6842641" cy="6858000"/>
          </a:xfrm>
          <a:prstGeom prst="rect">
            <a:avLst/>
          </a:prstGeom>
        </p:spPr>
      </p:pic>
    </p:spTree>
    <p:extLst>
      <p:ext uri="{BB962C8B-B14F-4D97-AF65-F5344CB8AC3E}">
        <p14:creationId xmlns:p14="http://schemas.microsoft.com/office/powerpoint/2010/main" val="129997706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70965-A053-0340-A6AB-50A7FA3C7B2D}"/>
              </a:ext>
            </a:extLst>
          </p:cNvPr>
          <p:cNvSpPr>
            <a:spLocks noGrp="1"/>
          </p:cNvSpPr>
          <p:nvPr>
            <p:ph type="title"/>
          </p:nvPr>
        </p:nvSpPr>
        <p:spPr/>
        <p:txBody>
          <a:bodyPr/>
          <a:lstStyle/>
          <a:p>
            <a:pPr>
              <a:defRPr b="0" i="0"/>
            </a:pPr>
            <a:r>
              <a:rPr lang="1106" u="sng"/>
              <a:t>Gweithgaredd 5</a:t>
            </a:r>
          </a:p>
        </p:txBody>
      </p:sp>
      <p:sp>
        <p:nvSpPr>
          <p:cNvPr id="3" name="Content Placeholder 2">
            <a:extLst>
              <a:ext uri="{FF2B5EF4-FFF2-40B4-BE49-F238E27FC236}">
                <a16:creationId xmlns:a16="http://schemas.microsoft.com/office/drawing/2014/main" id="{A608B01B-E638-7E40-87BA-B1A84858177C}"/>
              </a:ext>
            </a:extLst>
          </p:cNvPr>
          <p:cNvSpPr>
            <a:spLocks noGrp="1"/>
          </p:cNvSpPr>
          <p:nvPr>
            <p:ph idx="1"/>
          </p:nvPr>
        </p:nvSpPr>
        <p:spPr/>
        <p:txBody>
          <a:bodyPr/>
          <a:lstStyle/>
          <a:p>
            <a:pPr>
              <a:defRPr b="0" i="0"/>
            </a:pPr>
            <a:r>
              <a:rPr lang="1106" dirty="0"/>
              <a:t>Dod o hyd i gysylltiadau rhwng ieithoedd </a:t>
            </a:r>
          </a:p>
          <a:p>
            <a:endParaRPr lang="en-US" dirty="0"/>
          </a:p>
          <a:p>
            <a:pPr>
              <a:defRPr b="0" i="0"/>
            </a:pPr>
            <a:r>
              <a:rPr lang="1106" dirty="0"/>
              <a:t>Edrychwch ar y gwahanol fersiynau o Weddi</a:t>
            </a:r>
            <a:r>
              <a:rPr lang="en-GB" dirty="0"/>
              <a:t>’</a:t>
            </a:r>
            <a:r>
              <a:rPr lang="1106" dirty="0"/>
              <a:t>r Arglwydd yn Gymraeg, Ffrangeg, Sbaeneg ac Almaeneg. Allwch chi ddefnyddio</a:t>
            </a:r>
            <a:r>
              <a:rPr lang="en-GB" dirty="0"/>
              <a:t>’</a:t>
            </a:r>
            <a:r>
              <a:rPr lang="1106" dirty="0"/>
              <a:t>ch gwybodaeth i ddod o hyd i</a:t>
            </a:r>
            <a:r>
              <a:rPr lang="en-GB" dirty="0"/>
              <a:t>’</a:t>
            </a:r>
            <a:r>
              <a:rPr lang="1106" dirty="0"/>
              <a:t>r geiriau cysylltiedig ac yna cwblhau</a:t>
            </a:r>
            <a:r>
              <a:rPr lang="en-GB" dirty="0"/>
              <a:t>’</a:t>
            </a:r>
            <a:r>
              <a:rPr lang="1106" dirty="0"/>
              <a:t>r tabl. </a:t>
            </a:r>
          </a:p>
          <a:p>
            <a:endParaRPr lang="en-US" dirty="0"/>
          </a:p>
          <a:p>
            <a:pPr>
              <a:defRPr b="0" i="0"/>
            </a:pPr>
            <a:r>
              <a:rPr lang="1106" dirty="0"/>
              <a:t>Pa eiriau </a:t>
            </a:r>
            <a:r>
              <a:rPr lang="1106"/>
              <a:t>oedd </a:t>
            </a:r>
            <a:r>
              <a:rPr lang="en-GB"/>
              <a:t>y rhai </a:t>
            </a:r>
            <a:r>
              <a:rPr lang="1106"/>
              <a:t>hawsaf </a:t>
            </a:r>
            <a:r>
              <a:rPr lang="en-GB"/>
              <a:t>i ddod o hyd iddyn nhw </a:t>
            </a:r>
            <a:r>
              <a:rPr lang="1106"/>
              <a:t>– </a:t>
            </a:r>
            <a:r>
              <a:rPr lang="1106" dirty="0"/>
              <a:t>pam? </a:t>
            </a:r>
          </a:p>
          <a:p>
            <a:endParaRPr lang="en-US" dirty="0"/>
          </a:p>
          <a:p>
            <a:pPr>
              <a:defRPr b="0" i="0"/>
            </a:pPr>
            <a:r>
              <a:rPr lang="1106" dirty="0"/>
              <a:t>Allwch chi ychwanegu</a:t>
            </a:r>
            <a:r>
              <a:rPr lang="en-GB" dirty="0"/>
              <a:t>’</a:t>
            </a:r>
            <a:r>
              <a:rPr lang="1106" dirty="0"/>
              <a:t>r geiriau Saesneg at y rhestr? </a:t>
            </a:r>
          </a:p>
        </p:txBody>
      </p:sp>
    </p:spTree>
    <p:extLst>
      <p:ext uri="{BB962C8B-B14F-4D97-AF65-F5344CB8AC3E}">
        <p14:creationId xmlns:p14="http://schemas.microsoft.com/office/powerpoint/2010/main" val="76731475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5EF4D-BCC2-B14B-9E55-1C4306E2F8BF}"/>
              </a:ext>
            </a:extLst>
          </p:cNvPr>
          <p:cNvSpPr>
            <a:spLocks noGrp="1"/>
          </p:cNvSpPr>
          <p:nvPr>
            <p:ph type="title"/>
          </p:nvPr>
        </p:nvSpPr>
        <p:spPr/>
        <p:txBody>
          <a:bodyPr/>
          <a:lstStyle/>
          <a:p>
            <a:pPr>
              <a:defRPr b="0" i="0"/>
            </a:pPr>
            <a:r>
              <a:rPr lang="1106"/>
              <a:t>Ffrangeg</a:t>
            </a:r>
          </a:p>
        </p:txBody>
      </p:sp>
      <p:sp>
        <p:nvSpPr>
          <p:cNvPr id="5" name="Content Placeholder 4">
            <a:extLst>
              <a:ext uri="{FF2B5EF4-FFF2-40B4-BE49-F238E27FC236}">
                <a16:creationId xmlns:a16="http://schemas.microsoft.com/office/drawing/2014/main" id="{7CC4FE9C-12EA-1440-95C8-7181F475410A}"/>
              </a:ext>
            </a:extLst>
          </p:cNvPr>
          <p:cNvSpPr>
            <a:spLocks noGrp="1"/>
          </p:cNvSpPr>
          <p:nvPr>
            <p:ph idx="1"/>
          </p:nvPr>
        </p:nvSpPr>
        <p:spPr>
          <a:xfrm>
            <a:off x="838200" y="1539875"/>
            <a:ext cx="10515600" cy="4351338"/>
          </a:xfrm>
        </p:spPr>
        <p:txBody>
          <a:bodyPr>
            <a:noAutofit/>
          </a:bodyPr>
          <a:lstStyle/>
          <a:p>
            <a:pPr marL="0" indent="0" algn="ctr">
              <a:lnSpc>
                <a:spcPct val="100000"/>
              </a:lnSpc>
              <a:buNone/>
              <a:defRPr b="0" i="0"/>
            </a:pPr>
            <a:r>
              <a:rPr lang="1106" sz="2000" dirty="0"/>
              <a:t>Notre Père, qui es aux cieux, </a:t>
            </a:r>
          </a:p>
          <a:p>
            <a:pPr marL="0" indent="0" algn="ctr">
              <a:lnSpc>
                <a:spcPct val="100000"/>
              </a:lnSpc>
              <a:buNone/>
              <a:defRPr b="0" i="0"/>
            </a:pPr>
            <a:r>
              <a:rPr lang="1106" sz="2000" dirty="0"/>
              <a:t>Que ton nom soit sanctifié, </a:t>
            </a:r>
          </a:p>
          <a:p>
            <a:pPr marL="0" indent="0" algn="ctr">
              <a:lnSpc>
                <a:spcPct val="100000"/>
              </a:lnSpc>
              <a:buNone/>
              <a:defRPr b="0" i="0"/>
            </a:pPr>
            <a:r>
              <a:rPr lang="1106" sz="2000" dirty="0"/>
              <a:t>Que ton règne vienne, </a:t>
            </a:r>
          </a:p>
          <a:p>
            <a:pPr marL="0" indent="0" algn="ctr">
              <a:lnSpc>
                <a:spcPct val="100000"/>
              </a:lnSpc>
              <a:buNone/>
              <a:defRPr b="0" i="0"/>
            </a:pPr>
            <a:r>
              <a:rPr lang="1106" sz="2000" dirty="0"/>
              <a:t>Que ta volonté soit faite sur la terre comme au ciel. </a:t>
            </a:r>
          </a:p>
          <a:p>
            <a:pPr marL="0" indent="0" algn="ctr">
              <a:lnSpc>
                <a:spcPct val="100000"/>
              </a:lnSpc>
              <a:buNone/>
              <a:defRPr b="0" i="0"/>
            </a:pPr>
            <a:r>
              <a:rPr lang="1106" sz="2000" dirty="0"/>
              <a:t>Donne-nous aujourd</a:t>
            </a:r>
            <a:r>
              <a:rPr lang="en-GB" sz="2000" dirty="0"/>
              <a:t>’</a:t>
            </a:r>
            <a:r>
              <a:rPr lang="1106" sz="2000" dirty="0"/>
              <a:t>hui notre pain de ce jour. </a:t>
            </a:r>
          </a:p>
          <a:p>
            <a:pPr marL="0" indent="0" algn="ctr">
              <a:lnSpc>
                <a:spcPct val="100000"/>
              </a:lnSpc>
              <a:buNone/>
              <a:defRPr b="0" i="0"/>
            </a:pPr>
            <a:r>
              <a:rPr lang="1106" sz="2000" dirty="0"/>
              <a:t>Pardonne-nous nos offences </a:t>
            </a:r>
          </a:p>
          <a:p>
            <a:pPr marL="0" indent="0" algn="ctr">
              <a:lnSpc>
                <a:spcPct val="100000"/>
              </a:lnSpc>
              <a:buNone/>
              <a:defRPr b="0" i="0"/>
            </a:pPr>
            <a:r>
              <a:rPr lang="1106" sz="2000" dirty="0"/>
              <a:t>Comme nous pardonnons aussi à ceux qui nous ont offensés. </a:t>
            </a:r>
          </a:p>
          <a:p>
            <a:pPr marL="0" indent="0" algn="ctr">
              <a:lnSpc>
                <a:spcPct val="100000"/>
              </a:lnSpc>
              <a:buNone/>
              <a:defRPr b="0" i="0"/>
            </a:pPr>
            <a:r>
              <a:rPr lang="1106" sz="2000" dirty="0"/>
              <a:t>Et ne nous soumets pas à la tentation, mais délivre-nous du mal, </a:t>
            </a:r>
          </a:p>
          <a:p>
            <a:pPr marL="0" indent="0" algn="ctr">
              <a:lnSpc>
                <a:spcPct val="100000"/>
              </a:lnSpc>
              <a:buNone/>
              <a:defRPr b="0" i="0"/>
            </a:pPr>
            <a:r>
              <a:rPr lang="1106" sz="2000" dirty="0"/>
              <a:t>car c</a:t>
            </a:r>
            <a:r>
              <a:rPr lang="en-GB" sz="2000" dirty="0"/>
              <a:t>’</a:t>
            </a:r>
            <a:r>
              <a:rPr lang="1106" sz="2000" dirty="0"/>
              <a:t>est à toi qu</a:t>
            </a:r>
            <a:r>
              <a:rPr lang="en-GB" sz="2000" dirty="0"/>
              <a:t>’</a:t>
            </a:r>
            <a:r>
              <a:rPr lang="1106" sz="2000" dirty="0"/>
              <a:t>appartiennent le règne, </a:t>
            </a:r>
          </a:p>
          <a:p>
            <a:pPr marL="0" indent="0" algn="ctr">
              <a:lnSpc>
                <a:spcPct val="100000"/>
              </a:lnSpc>
              <a:buNone/>
              <a:defRPr b="0" i="0"/>
            </a:pPr>
            <a:r>
              <a:rPr lang="1106" sz="2000" dirty="0"/>
              <a:t>la puissance et la gloire, aux siècles des siècles.</a:t>
            </a:r>
          </a:p>
          <a:p>
            <a:pPr marL="0" indent="0" algn="ctr">
              <a:lnSpc>
                <a:spcPct val="100000"/>
              </a:lnSpc>
              <a:buNone/>
              <a:defRPr b="0" i="0"/>
            </a:pPr>
            <a:r>
              <a:rPr lang="1106" sz="2000" dirty="0"/>
              <a:t>Amen.</a:t>
            </a:r>
            <a:br>
              <a:rPr lang="1106" sz="2000" dirty="0"/>
            </a:br>
            <a:br>
              <a:rPr lang="1106" sz="2000" dirty="0"/>
            </a:br>
            <a:endParaRPr lang="en-US" dirty="0"/>
          </a:p>
        </p:txBody>
      </p:sp>
    </p:spTree>
    <p:extLst>
      <p:ext uri="{BB962C8B-B14F-4D97-AF65-F5344CB8AC3E}">
        <p14:creationId xmlns:p14="http://schemas.microsoft.com/office/powerpoint/2010/main" val="428250865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37C80-E187-B34A-97DC-EC260C31F383}"/>
              </a:ext>
            </a:extLst>
          </p:cNvPr>
          <p:cNvSpPr>
            <a:spLocks noGrp="1"/>
          </p:cNvSpPr>
          <p:nvPr>
            <p:ph type="title"/>
          </p:nvPr>
        </p:nvSpPr>
        <p:spPr/>
        <p:txBody>
          <a:bodyPr/>
          <a:lstStyle/>
          <a:p>
            <a:pPr>
              <a:defRPr b="0" i="0"/>
            </a:pPr>
            <a:r>
              <a:rPr lang="1106"/>
              <a:t>Sbaeneg</a:t>
            </a:r>
          </a:p>
        </p:txBody>
      </p:sp>
      <p:sp>
        <p:nvSpPr>
          <p:cNvPr id="4" name="Content Placeholder 4">
            <a:extLst>
              <a:ext uri="{FF2B5EF4-FFF2-40B4-BE49-F238E27FC236}">
                <a16:creationId xmlns:a16="http://schemas.microsoft.com/office/drawing/2014/main" id="{F29D241A-C4DD-3142-A178-9854413A57C1}"/>
              </a:ext>
            </a:extLst>
          </p:cNvPr>
          <p:cNvSpPr>
            <a:spLocks noGrp="1"/>
          </p:cNvSpPr>
          <p:nvPr>
            <p:ph idx="1"/>
          </p:nvPr>
        </p:nvSpPr>
        <p:spPr>
          <a:xfrm>
            <a:off x="838200" y="1539875"/>
            <a:ext cx="10515600" cy="4351338"/>
          </a:xfrm>
        </p:spPr>
        <p:txBody>
          <a:bodyPr>
            <a:noAutofit/>
          </a:bodyPr>
          <a:lstStyle/>
          <a:p>
            <a:pPr marL="0" indent="0" algn="ctr">
              <a:lnSpc>
                <a:spcPct val="100000"/>
              </a:lnSpc>
              <a:buNone/>
              <a:defRPr b="0" i="0"/>
            </a:pPr>
            <a:r>
              <a:rPr lang="1106" sz="2000"/>
              <a:t>Padre Nuestro, que estás en el cielo </a:t>
            </a:r>
          </a:p>
          <a:p>
            <a:pPr marL="0" indent="0" algn="ctr">
              <a:lnSpc>
                <a:spcPct val="100000"/>
              </a:lnSpc>
              <a:buNone/>
              <a:defRPr b="0" i="0"/>
            </a:pPr>
            <a:r>
              <a:rPr lang="1106" sz="2000"/>
              <a:t>santificado sea tu nombre,</a:t>
            </a:r>
          </a:p>
          <a:p>
            <a:pPr marL="0" indent="0" algn="ctr">
              <a:lnSpc>
                <a:spcPct val="100000"/>
              </a:lnSpc>
              <a:buNone/>
              <a:defRPr b="0" i="0"/>
            </a:pPr>
            <a:r>
              <a:rPr lang="1106" sz="2000"/>
              <a:t>venga tu reino,</a:t>
            </a:r>
          </a:p>
          <a:p>
            <a:pPr marL="0" indent="0" algn="ctr">
              <a:lnSpc>
                <a:spcPct val="100000"/>
              </a:lnSpc>
              <a:buNone/>
              <a:defRPr b="0" i="0"/>
            </a:pPr>
            <a:r>
              <a:rPr lang="1106" sz="2000"/>
              <a:t>Hagase tu voluntad,</a:t>
            </a:r>
          </a:p>
          <a:p>
            <a:pPr marL="0" indent="0" algn="ctr">
              <a:lnSpc>
                <a:spcPct val="100000"/>
              </a:lnSpc>
              <a:buNone/>
              <a:defRPr b="0" i="0"/>
            </a:pPr>
            <a:r>
              <a:rPr lang="1106" sz="2000"/>
              <a:t>en la tierra como en el cielo,o,</a:t>
            </a:r>
          </a:p>
          <a:p>
            <a:pPr marL="0" indent="0" algn="ctr">
              <a:lnSpc>
                <a:spcPct val="100000"/>
              </a:lnSpc>
              <a:buNone/>
              <a:defRPr b="0" i="0"/>
            </a:pPr>
            <a:r>
              <a:rPr lang="1106" sz="2000"/>
              <a:t>danos hoy nuestro pan de cada día,</a:t>
            </a:r>
          </a:p>
          <a:p>
            <a:pPr marL="0" indent="0" algn="ctr">
              <a:lnSpc>
                <a:spcPct val="100000"/>
              </a:lnSpc>
              <a:buNone/>
              <a:defRPr b="0" i="0"/>
            </a:pPr>
            <a:r>
              <a:rPr lang="1106" sz="2000"/>
              <a:t>perdona nuestras ofensas,</a:t>
            </a:r>
          </a:p>
          <a:p>
            <a:pPr marL="0" indent="0" algn="ctr">
              <a:lnSpc>
                <a:spcPct val="100000"/>
              </a:lnSpc>
              <a:buNone/>
              <a:defRPr b="0" i="0"/>
            </a:pPr>
            <a:r>
              <a:rPr lang="1106" sz="2000"/>
              <a:t>a los que nos ofenden,</a:t>
            </a:r>
          </a:p>
          <a:p>
            <a:pPr marL="0" indent="0" algn="ctr">
              <a:lnSpc>
                <a:spcPct val="100000"/>
              </a:lnSpc>
              <a:buNone/>
              <a:defRPr b="0" i="0"/>
            </a:pPr>
            <a:r>
              <a:rPr lang="1106" sz="2000"/>
              <a:t>no nos dejes caer en tentacion,</a:t>
            </a:r>
          </a:p>
          <a:p>
            <a:pPr marL="0" indent="0" algn="ctr">
              <a:lnSpc>
                <a:spcPct val="100000"/>
              </a:lnSpc>
              <a:buNone/>
              <a:defRPr b="0" i="0"/>
            </a:pPr>
            <a:r>
              <a:rPr lang="1106" sz="2000"/>
              <a:t>y líbranos del mal, </a:t>
            </a:r>
          </a:p>
          <a:p>
            <a:pPr marL="0" indent="0" algn="ctr">
              <a:lnSpc>
                <a:spcPct val="100000"/>
              </a:lnSpc>
              <a:buNone/>
              <a:defRPr b="0" i="0"/>
            </a:pPr>
            <a:r>
              <a:rPr lang="1106" sz="2000"/>
              <a:t>Amén</a:t>
            </a:r>
            <a:br>
              <a:rPr lang="1106" sz="2000"/>
            </a:br>
            <a:br>
              <a:rPr lang="1106" sz="2000"/>
            </a:br>
            <a:br>
              <a:rPr lang="1106" sz="2000"/>
            </a:br>
            <a:br>
              <a:rPr lang="1106" sz="2000"/>
            </a:br>
            <a:endParaRPr lang="en-US"/>
          </a:p>
        </p:txBody>
      </p:sp>
    </p:spTree>
    <p:extLst>
      <p:ext uri="{BB962C8B-B14F-4D97-AF65-F5344CB8AC3E}">
        <p14:creationId xmlns:p14="http://schemas.microsoft.com/office/powerpoint/2010/main" val="395804352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130BF0D-E639-4906-ABD3-80E0181E5CF4}"/>
              </a:ext>
            </a:extLst>
          </p:cNvPr>
          <p:cNvSpPr txBox="1"/>
          <p:nvPr/>
        </p:nvSpPr>
        <p:spPr>
          <a:xfrm>
            <a:off x="838200" y="1778125"/>
            <a:ext cx="4619621" cy="3843666"/>
          </a:xfrm>
          <a:prstGeom prst="rect">
            <a:avLst/>
          </a:prstGeom>
        </p:spPr>
        <p:txBody>
          <a:bodyPr vert="horz" lIns="91440" tIns="45720" rIns="91440" bIns="45720" rtlCol="0">
            <a:normAutofit/>
          </a:bodyPr>
          <a:lstStyle/>
          <a:p>
            <a:pPr>
              <a:lnSpc>
                <a:spcPct val="90000"/>
              </a:lnSpc>
              <a:spcAft>
                <a:spcPts val="600"/>
              </a:spcAft>
              <a:defRPr b="0" i="0"/>
            </a:pPr>
            <a:r>
              <a:rPr lang="1106" sz="1900" dirty="0"/>
              <a:t>Mae hanes cyfieithu</a:t>
            </a:r>
            <a:r>
              <a:rPr lang="en-GB" sz="1900" dirty="0"/>
              <a:t>’</a:t>
            </a:r>
            <a:r>
              <a:rPr lang="1106" sz="1900" dirty="0"/>
              <a:t>r Beibl a Gweddi</a:t>
            </a:r>
            <a:r>
              <a:rPr lang="en-GB" sz="1900" dirty="0"/>
              <a:t>’</a:t>
            </a:r>
            <a:r>
              <a:rPr lang="1106" sz="1900" dirty="0"/>
              <a:t>r Arglwydd yn llawn drama! </a:t>
            </a:r>
          </a:p>
          <a:p>
            <a:pPr>
              <a:lnSpc>
                <a:spcPct val="90000"/>
              </a:lnSpc>
              <a:spcAft>
                <a:spcPts val="600"/>
              </a:spcAft>
              <a:defRPr b="0" i="0"/>
            </a:pPr>
            <a:r>
              <a:rPr lang="1106" sz="1900" dirty="0"/>
              <a:t>Roedd pobl yn aml yn gweithio yn y dirgel i gyfieithu</a:t>
            </a:r>
            <a:r>
              <a:rPr lang="en-GB" sz="1900" dirty="0"/>
              <a:t>’</a:t>
            </a:r>
            <a:r>
              <a:rPr lang="1106" sz="1900" dirty="0"/>
              <a:t>r Beibl i</a:t>
            </a:r>
            <a:r>
              <a:rPr lang="en-GB" sz="1900" dirty="0"/>
              <a:t>’</a:t>
            </a:r>
            <a:r>
              <a:rPr lang="1106" sz="1900" dirty="0"/>
              <a:t>w hiaith eu hunain. </a:t>
            </a:r>
          </a:p>
          <a:p>
            <a:pPr indent="-228600">
              <a:lnSpc>
                <a:spcPct val="90000"/>
              </a:lnSpc>
              <a:spcAft>
                <a:spcPts val="600"/>
              </a:spcAft>
              <a:buFont typeface="Arial" panose="020B0604020202020204" pitchFamily="34" charset="0"/>
              <a:buChar char="•"/>
            </a:pPr>
            <a:endParaRPr lang="en-US" sz="1900" dirty="0"/>
          </a:p>
          <a:p>
            <a:pPr>
              <a:lnSpc>
                <a:spcPct val="90000"/>
              </a:lnSpc>
              <a:spcAft>
                <a:spcPts val="600"/>
              </a:spcAft>
              <a:defRPr b="0" i="0"/>
            </a:pPr>
            <a:r>
              <a:rPr lang="1106" sz="1900" b="0" i="0" dirty="0">
                <a:effectLst/>
              </a:rPr>
              <a:t>Dyma </a:t>
            </a:r>
            <a:r>
              <a:rPr lang="1106" sz="1900" b="0" i="0">
                <a:effectLst/>
              </a:rPr>
              <a:t>fideo </a:t>
            </a:r>
            <a:r>
              <a:rPr lang="en-GB" sz="1900" b="0" i="0">
                <a:effectLst/>
              </a:rPr>
              <a:t>difyr </a:t>
            </a:r>
            <a:r>
              <a:rPr lang="1106" sz="1900" b="0" i="0">
                <a:effectLst/>
              </a:rPr>
              <a:t>am </a:t>
            </a:r>
            <a:r>
              <a:rPr lang="1106" sz="1900" b="0" i="0" dirty="0">
                <a:effectLst/>
              </a:rPr>
              <a:t>gyfieithu</a:t>
            </a:r>
            <a:r>
              <a:rPr lang="en-GB" sz="1900" b="0" i="0" dirty="0">
                <a:effectLst/>
              </a:rPr>
              <a:t>’</a:t>
            </a:r>
            <a:r>
              <a:rPr lang="1106" sz="1900" b="0" i="0" dirty="0">
                <a:effectLst/>
              </a:rPr>
              <a:t>r Beibl i</a:t>
            </a:r>
            <a:r>
              <a:rPr lang="en-GB" sz="1900" b="0" i="0" dirty="0">
                <a:effectLst/>
              </a:rPr>
              <a:t>’</a:t>
            </a:r>
            <a:r>
              <a:rPr lang="1106" sz="1900" b="0" i="0" dirty="0">
                <a:effectLst/>
              </a:rPr>
              <a:t>r Gymraeg. </a:t>
            </a:r>
          </a:p>
          <a:p>
            <a:pPr>
              <a:lnSpc>
                <a:spcPct val="90000"/>
              </a:lnSpc>
              <a:spcAft>
                <a:spcPts val="600"/>
              </a:spcAft>
              <a:defRPr b="0" i="0"/>
            </a:pPr>
            <a:r>
              <a:rPr lang="1106" sz="1900" dirty="0">
                <a:hlinkClick r:id="rId2"/>
              </a:rPr>
              <a:t>https://youtu.be/0ikNxAJmij8j</a:t>
            </a:r>
            <a:endParaRPr lang="en-US" sz="1900" dirty="0"/>
          </a:p>
          <a:p>
            <a:pPr indent="-228600">
              <a:lnSpc>
                <a:spcPct val="90000"/>
              </a:lnSpc>
              <a:spcAft>
                <a:spcPts val="600"/>
              </a:spcAft>
              <a:buFont typeface="Arial" panose="020B0604020202020204" pitchFamily="34" charset="0"/>
              <a:buChar char="•"/>
            </a:pPr>
            <a:endParaRPr lang="en-US" sz="1900" dirty="0"/>
          </a:p>
          <a:p>
            <a:pPr>
              <a:lnSpc>
                <a:spcPct val="90000"/>
              </a:lnSpc>
              <a:spcAft>
                <a:spcPts val="600"/>
              </a:spcAft>
              <a:defRPr b="0" i="0"/>
            </a:pPr>
            <a:r>
              <a:rPr lang="1106" sz="1900" b="0" i="0" dirty="0">
                <a:effectLst/>
              </a:rPr>
              <a:t>Y Gymraeg oedd y 13eg iaith i</a:t>
            </a:r>
            <a:r>
              <a:rPr lang="en-GB" sz="1900" b="0" i="0" dirty="0">
                <a:effectLst/>
              </a:rPr>
              <a:t>’</a:t>
            </a:r>
            <a:r>
              <a:rPr lang="1106" sz="1900" b="0" i="0" dirty="0">
                <a:effectLst/>
              </a:rPr>
              <a:t>r Beibl gael ei chyfieithu iddi, a </a:t>
            </a:r>
            <a:r>
              <a:rPr lang="1106" sz="1900" b="0" i="0">
                <a:effectLst/>
              </a:rPr>
              <a:t>hynny y</a:t>
            </a:r>
            <a:r>
              <a:rPr lang="en-GB" sz="1900" b="0" i="0">
                <a:effectLst/>
              </a:rPr>
              <a:t>m </a:t>
            </a:r>
            <a:r>
              <a:rPr lang="1106" sz="1900" b="0" i="0">
                <a:effectLst/>
              </a:rPr>
              <a:t>1588</a:t>
            </a:r>
            <a:r>
              <a:rPr lang="1106" sz="1900" b="0" i="0" dirty="0">
                <a:effectLst/>
              </a:rPr>
              <a:t>.</a:t>
            </a:r>
          </a:p>
          <a:p>
            <a:pPr indent="-228600">
              <a:lnSpc>
                <a:spcPct val="90000"/>
              </a:lnSpc>
              <a:spcAft>
                <a:spcPts val="600"/>
              </a:spcAft>
              <a:buFont typeface="Arial" panose="020B0604020202020204" pitchFamily="34" charset="0"/>
              <a:buChar char="•"/>
            </a:pPr>
            <a:endParaRPr lang="en-US" sz="1900" dirty="0"/>
          </a:p>
          <a:p>
            <a:pPr indent="-228600">
              <a:lnSpc>
                <a:spcPct val="90000"/>
              </a:lnSpc>
              <a:spcAft>
                <a:spcPts val="600"/>
              </a:spcAft>
              <a:buFont typeface="Arial" panose="020B0604020202020204" pitchFamily="34" charset="0"/>
              <a:buChar char="•"/>
            </a:pPr>
            <a:endParaRPr lang="en-US" sz="1900" dirty="0"/>
          </a:p>
        </p:txBody>
      </p:sp>
      <p:pic>
        <p:nvPicPr>
          <p:cNvPr id="2050" name="Picture 2">
            <a:extLst>
              <a:ext uri="{FF2B5EF4-FFF2-40B4-BE49-F238E27FC236}">
                <a16:creationId xmlns:a16="http://schemas.microsoft.com/office/drawing/2014/main" id="{FB02696B-9231-4415-8978-FD046B6DC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847" b="16982"/>
          <a:stretch>
            <a:fillRect/>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38664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FD41A-4D84-A745-A43C-47D3A49A9616}"/>
              </a:ext>
            </a:extLst>
          </p:cNvPr>
          <p:cNvSpPr>
            <a:spLocks noGrp="1"/>
          </p:cNvSpPr>
          <p:nvPr>
            <p:ph type="title"/>
          </p:nvPr>
        </p:nvSpPr>
        <p:spPr/>
        <p:txBody>
          <a:bodyPr/>
          <a:lstStyle/>
          <a:p>
            <a:pPr>
              <a:defRPr b="0" i="0"/>
            </a:pPr>
            <a:r>
              <a:rPr lang="1106"/>
              <a:t>Almaeneg</a:t>
            </a:r>
          </a:p>
        </p:txBody>
      </p:sp>
      <p:sp>
        <p:nvSpPr>
          <p:cNvPr id="6" name="Content Placeholder 4">
            <a:extLst>
              <a:ext uri="{FF2B5EF4-FFF2-40B4-BE49-F238E27FC236}">
                <a16:creationId xmlns:a16="http://schemas.microsoft.com/office/drawing/2014/main" id="{04A169A9-1446-F946-AC92-004D3F4FD0DC}"/>
              </a:ext>
            </a:extLst>
          </p:cNvPr>
          <p:cNvSpPr>
            <a:spLocks noGrp="1"/>
          </p:cNvSpPr>
          <p:nvPr>
            <p:ph idx="1"/>
          </p:nvPr>
        </p:nvSpPr>
        <p:spPr>
          <a:xfrm>
            <a:off x="838200" y="1053302"/>
            <a:ext cx="10515600" cy="4351338"/>
          </a:xfrm>
        </p:spPr>
        <p:txBody>
          <a:bodyPr>
            <a:noAutofit/>
          </a:bodyPr>
          <a:lstStyle/>
          <a:p>
            <a:pPr marL="0" indent="0" algn="ctr">
              <a:lnSpc>
                <a:spcPct val="100000"/>
              </a:lnSpc>
              <a:buNone/>
              <a:defRPr b="0" i="0"/>
            </a:pPr>
            <a:r>
              <a:rPr lang="1106" sz="2000"/>
              <a:t>Vater unser im Himmel, </a:t>
            </a:r>
          </a:p>
          <a:p>
            <a:pPr marL="0" indent="0" algn="ctr">
              <a:lnSpc>
                <a:spcPct val="100000"/>
              </a:lnSpc>
              <a:buNone/>
              <a:defRPr b="0" i="0"/>
            </a:pPr>
            <a:r>
              <a:rPr lang="1106" sz="2000"/>
              <a:t>geheiligt werde dein Name; </a:t>
            </a:r>
          </a:p>
          <a:p>
            <a:pPr marL="0" indent="0" algn="ctr">
              <a:lnSpc>
                <a:spcPct val="100000"/>
              </a:lnSpc>
              <a:buNone/>
              <a:defRPr b="0" i="0"/>
            </a:pPr>
            <a:r>
              <a:rPr lang="1106" sz="2000"/>
              <a:t>dein Reich komme;</a:t>
            </a:r>
          </a:p>
          <a:p>
            <a:pPr marL="0" indent="0" algn="ctr">
              <a:lnSpc>
                <a:spcPct val="100000"/>
              </a:lnSpc>
              <a:buNone/>
              <a:defRPr b="0" i="0"/>
            </a:pPr>
            <a:r>
              <a:rPr lang="1106" sz="2000"/>
              <a:t>dein Wille geschehe, </a:t>
            </a:r>
          </a:p>
          <a:p>
            <a:pPr marL="0" indent="0" algn="ctr">
              <a:lnSpc>
                <a:spcPct val="100000"/>
              </a:lnSpc>
              <a:buNone/>
              <a:defRPr b="0" i="0"/>
            </a:pPr>
            <a:r>
              <a:rPr lang="1106" sz="2000"/>
              <a:t>wie im Himmel so auf Erden.</a:t>
            </a:r>
          </a:p>
          <a:p>
            <a:pPr marL="0" indent="0" algn="ctr">
              <a:lnSpc>
                <a:spcPct val="100000"/>
              </a:lnSpc>
              <a:buNone/>
              <a:defRPr b="0" i="0"/>
            </a:pPr>
            <a:r>
              <a:rPr lang="1106" sz="2000"/>
              <a:t>Unser tägliches Brot gib uns heute. </a:t>
            </a:r>
          </a:p>
          <a:p>
            <a:pPr marL="0" indent="0" algn="ctr">
              <a:lnSpc>
                <a:spcPct val="100000"/>
              </a:lnSpc>
              <a:buNone/>
              <a:defRPr b="0" i="0"/>
            </a:pPr>
            <a:r>
              <a:rPr lang="1106" sz="2000"/>
              <a:t>Und vergib uns unsere Schuld, </a:t>
            </a:r>
          </a:p>
          <a:p>
            <a:pPr marL="0" indent="0" algn="ctr">
              <a:lnSpc>
                <a:spcPct val="100000"/>
              </a:lnSpc>
              <a:buNone/>
              <a:defRPr b="0" i="0"/>
            </a:pPr>
            <a:r>
              <a:rPr lang="1106" sz="2000"/>
              <a:t>wie auch wir vergeben unsern Schuldigern;n;</a:t>
            </a:r>
          </a:p>
          <a:p>
            <a:pPr marL="0" indent="0" algn="ctr">
              <a:lnSpc>
                <a:spcPct val="100000"/>
              </a:lnSpc>
              <a:buNone/>
              <a:defRPr b="0" i="0"/>
            </a:pPr>
            <a:r>
              <a:rPr lang="1106" sz="2000"/>
              <a:t>und führe uns nicht in Versuchung, </a:t>
            </a:r>
          </a:p>
          <a:p>
            <a:pPr marL="0" indent="0" algn="ctr">
              <a:lnSpc>
                <a:spcPct val="100000"/>
              </a:lnSpc>
              <a:buNone/>
              <a:defRPr b="0" i="0"/>
            </a:pPr>
            <a:r>
              <a:rPr lang="1106" sz="2000"/>
              <a:t>sondern erlöse uns von dem Bösen. </a:t>
            </a:r>
          </a:p>
          <a:p>
            <a:pPr marL="0" indent="0" algn="ctr">
              <a:lnSpc>
                <a:spcPct val="100000"/>
              </a:lnSpc>
              <a:buNone/>
              <a:defRPr b="0" i="0"/>
            </a:pPr>
            <a:r>
              <a:rPr lang="1106" sz="2000"/>
              <a:t>Denn dein ist das Reich und die Kraft </a:t>
            </a:r>
          </a:p>
          <a:p>
            <a:pPr marL="0" indent="0" algn="ctr">
              <a:lnSpc>
                <a:spcPct val="100000"/>
              </a:lnSpc>
              <a:buNone/>
              <a:defRPr b="0" i="0"/>
            </a:pPr>
            <a:r>
              <a:rPr lang="1106" sz="2000"/>
              <a:t>und die Herrlichkeit in Ewigkeit. </a:t>
            </a:r>
          </a:p>
          <a:p>
            <a:pPr marL="0" indent="0" algn="ctr">
              <a:lnSpc>
                <a:spcPct val="100000"/>
              </a:lnSpc>
              <a:buNone/>
              <a:defRPr b="0" i="0"/>
            </a:pPr>
            <a:r>
              <a:rPr lang="1106" sz="2000"/>
              <a:t>Amen.</a:t>
            </a:r>
            <a:br>
              <a:rPr lang="1106" sz="2000"/>
            </a:br>
            <a:br>
              <a:rPr lang="1106" sz="2000"/>
            </a:br>
            <a:br>
              <a:rPr lang="1106" sz="2000"/>
            </a:br>
            <a:br>
              <a:rPr lang="1106" sz="2000"/>
            </a:br>
            <a:br>
              <a:rPr lang="1106" sz="2000"/>
            </a:br>
            <a:endParaRPr lang="en-US"/>
          </a:p>
        </p:txBody>
      </p:sp>
    </p:spTree>
    <p:extLst>
      <p:ext uri="{BB962C8B-B14F-4D97-AF65-F5344CB8AC3E}">
        <p14:creationId xmlns:p14="http://schemas.microsoft.com/office/powerpoint/2010/main" val="427183869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5C98-D088-AA44-9537-EE2368DDEA1F}"/>
              </a:ext>
            </a:extLst>
          </p:cNvPr>
          <p:cNvSpPr>
            <a:spLocks noGrp="1"/>
          </p:cNvSpPr>
          <p:nvPr>
            <p:ph type="title"/>
          </p:nvPr>
        </p:nvSpPr>
        <p:spPr/>
        <p:txBody>
          <a:bodyPr/>
          <a:lstStyle/>
          <a:p>
            <a:pPr>
              <a:defRPr b="0" i="0"/>
            </a:pPr>
            <a:r>
              <a:rPr lang="1106"/>
              <a:t>Cymraeg</a:t>
            </a:r>
          </a:p>
        </p:txBody>
      </p:sp>
      <p:sp>
        <p:nvSpPr>
          <p:cNvPr id="4" name="Content Placeholder 4">
            <a:extLst>
              <a:ext uri="{FF2B5EF4-FFF2-40B4-BE49-F238E27FC236}">
                <a16:creationId xmlns:a16="http://schemas.microsoft.com/office/drawing/2014/main" id="{89246234-C799-0148-9D99-0FB85026945B}"/>
              </a:ext>
            </a:extLst>
          </p:cNvPr>
          <p:cNvSpPr>
            <a:spLocks noGrp="1"/>
          </p:cNvSpPr>
          <p:nvPr>
            <p:ph idx="1"/>
          </p:nvPr>
        </p:nvSpPr>
        <p:spPr>
          <a:xfrm>
            <a:off x="838200" y="1381918"/>
            <a:ext cx="10515600" cy="4351338"/>
          </a:xfrm>
        </p:spPr>
        <p:txBody>
          <a:bodyPr>
            <a:noAutofit/>
          </a:bodyPr>
          <a:lstStyle/>
          <a:p>
            <a:pPr marL="0" indent="0" algn="ctr">
              <a:lnSpc>
                <a:spcPct val="100000"/>
              </a:lnSpc>
              <a:buNone/>
              <a:defRPr b="0" i="0"/>
            </a:pPr>
            <a:r>
              <a:rPr lang="1106" sz="2000" dirty="0"/>
              <a:t>Ein Tad, yr hwn wyt yn y nefoedd,</a:t>
            </a:r>
          </a:p>
          <a:p>
            <a:pPr marL="0" indent="0" algn="ctr">
              <a:lnSpc>
                <a:spcPct val="100000"/>
              </a:lnSpc>
              <a:buNone/>
              <a:defRPr b="0" i="0"/>
            </a:pPr>
            <a:r>
              <a:rPr lang="1106" sz="2000" dirty="0"/>
              <a:t>sancteiddier dy enw.</a:t>
            </a:r>
          </a:p>
          <a:p>
            <a:pPr marL="0" indent="0" algn="ctr">
              <a:lnSpc>
                <a:spcPct val="100000"/>
              </a:lnSpc>
              <a:buNone/>
              <a:defRPr b="0" i="0"/>
            </a:pPr>
            <a:r>
              <a:rPr lang="1106" sz="2000" dirty="0"/>
              <a:t>Deled dy deyrnas.</a:t>
            </a:r>
          </a:p>
          <a:p>
            <a:pPr marL="0" indent="0" algn="ctr">
              <a:lnSpc>
                <a:spcPct val="100000"/>
              </a:lnSpc>
              <a:buNone/>
              <a:defRPr b="0" i="0"/>
            </a:pPr>
            <a:r>
              <a:rPr lang="1106" sz="2000" dirty="0"/>
              <a:t>Gwneler dy ewyllys,</a:t>
            </a:r>
          </a:p>
          <a:p>
            <a:pPr marL="0" indent="0" algn="ctr">
              <a:lnSpc>
                <a:spcPct val="100000"/>
              </a:lnSpc>
              <a:buNone/>
              <a:defRPr b="0" i="0"/>
            </a:pPr>
            <a:r>
              <a:rPr lang="1106" sz="2000" dirty="0"/>
              <a:t>megis yn y nef, felly ar y ddaear hefyd.</a:t>
            </a:r>
          </a:p>
          <a:p>
            <a:pPr marL="0" indent="0" algn="ctr">
              <a:lnSpc>
                <a:spcPct val="100000"/>
              </a:lnSpc>
              <a:buNone/>
              <a:defRPr b="0" i="0"/>
            </a:pPr>
            <a:r>
              <a:rPr lang="1106" sz="2000" dirty="0"/>
              <a:t>Dyro i ni heddiw ein bara beunyddiol.</a:t>
            </a:r>
          </a:p>
          <a:p>
            <a:pPr marL="0" indent="0" algn="ctr">
              <a:lnSpc>
                <a:spcPct val="100000"/>
              </a:lnSpc>
              <a:buNone/>
              <a:defRPr b="0" i="0"/>
            </a:pPr>
            <a:r>
              <a:rPr lang="1106" sz="2000" dirty="0"/>
              <a:t>A maddau i ni ein dyledion,</a:t>
            </a:r>
          </a:p>
          <a:p>
            <a:pPr marL="0" indent="0" algn="ctr">
              <a:lnSpc>
                <a:spcPct val="100000"/>
              </a:lnSpc>
              <a:buNone/>
              <a:defRPr b="0" i="0"/>
            </a:pPr>
            <a:r>
              <a:rPr lang="1106" sz="2000" dirty="0"/>
              <a:t>fel y maddeuwn ninnau i</a:t>
            </a:r>
            <a:r>
              <a:rPr lang="en-GB" sz="2000" dirty="0"/>
              <a:t>’</a:t>
            </a:r>
            <a:r>
              <a:rPr lang="1106" sz="2000" dirty="0"/>
              <a:t>n dyledwyr.</a:t>
            </a:r>
          </a:p>
          <a:p>
            <a:pPr marL="0" indent="0" algn="ctr">
              <a:lnSpc>
                <a:spcPct val="100000"/>
              </a:lnSpc>
              <a:buNone/>
              <a:defRPr b="0" i="0"/>
            </a:pPr>
            <a:r>
              <a:rPr lang="1106" sz="2000" dirty="0"/>
              <a:t>Ac nac arwain ni i brofedigaeth, eithr gwared ni rhag drwg.</a:t>
            </a:r>
          </a:p>
          <a:p>
            <a:pPr marL="0" indent="0" algn="ctr">
              <a:lnSpc>
                <a:spcPct val="100000"/>
              </a:lnSpc>
              <a:buNone/>
              <a:defRPr b="0" i="0"/>
            </a:pPr>
            <a:r>
              <a:rPr lang="1106" sz="2000" dirty="0"/>
              <a:t>Canys eiddot ti yw</a:t>
            </a:r>
            <a:r>
              <a:rPr lang="en-GB" sz="2000" dirty="0"/>
              <a:t>’</a:t>
            </a:r>
            <a:r>
              <a:rPr lang="1106" sz="2000" dirty="0"/>
              <a:t>r deyrnas, a</a:t>
            </a:r>
            <a:r>
              <a:rPr lang="en-GB" sz="2000" dirty="0"/>
              <a:t>’</a:t>
            </a:r>
            <a:r>
              <a:rPr lang="1106" sz="2000" dirty="0"/>
              <a:t>r gallu, a</a:t>
            </a:r>
            <a:r>
              <a:rPr lang="en-GB" sz="2000" dirty="0"/>
              <a:t>’</a:t>
            </a:r>
            <a:r>
              <a:rPr lang="1106" sz="2000" dirty="0"/>
              <a:t>r gogoniant yn oes oesoedd</a:t>
            </a:r>
            <a:r>
              <a:rPr lang="1106" sz="2000"/>
              <a:t>. </a:t>
            </a:r>
            <a:endParaRPr lang="1106" sz="2000" dirty="0"/>
          </a:p>
          <a:p>
            <a:pPr marL="0" indent="0" algn="ctr">
              <a:lnSpc>
                <a:spcPct val="100000"/>
              </a:lnSpc>
              <a:buNone/>
              <a:defRPr b="0" i="0"/>
            </a:pPr>
            <a:r>
              <a:rPr lang="1106" sz="2000" dirty="0"/>
              <a:t>Amen.</a:t>
            </a:r>
          </a:p>
          <a:p>
            <a:pPr marL="0" indent="0" algn="ctr">
              <a:lnSpc>
                <a:spcPct val="100000"/>
              </a:lnSpc>
              <a:buNone/>
              <a:defRPr b="0" i="0"/>
            </a:pPr>
            <a:br>
              <a:rPr lang="1106" sz="2000" dirty="0"/>
            </a:br>
            <a:br>
              <a:rPr lang="1106" sz="2000" dirty="0"/>
            </a:br>
            <a:br>
              <a:rPr lang="1106" sz="2000" dirty="0"/>
            </a:br>
            <a:br>
              <a:rPr lang="1106" sz="2000" dirty="0"/>
            </a:br>
            <a:br>
              <a:rPr lang="1106" sz="2000" dirty="0"/>
            </a:br>
            <a:endParaRPr lang="en-US" dirty="0"/>
          </a:p>
        </p:txBody>
      </p:sp>
    </p:spTree>
    <p:extLst>
      <p:ext uri="{BB962C8B-B14F-4D97-AF65-F5344CB8AC3E}">
        <p14:creationId xmlns:p14="http://schemas.microsoft.com/office/powerpoint/2010/main" val="307853419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E8A7CF3-1CE7-A74D-9899-681C854B0DD9}"/>
              </a:ext>
            </a:extLst>
          </p:cNvPr>
          <p:cNvGraphicFramePr>
            <a:graphicFrameLocks noGrp="1"/>
          </p:cNvGraphicFramePr>
          <p:nvPr>
            <p:extLst>
              <p:ext uri="{D42A27DB-BD31-4B8C-83A1-F6EECF244321}">
                <p14:modId xmlns:p14="http://schemas.microsoft.com/office/powerpoint/2010/main" val="2922149074"/>
              </p:ext>
            </p:extLst>
          </p:nvPr>
        </p:nvGraphicFramePr>
        <p:xfrm>
          <a:off x="357187" y="364330"/>
          <a:ext cx="11475243" cy="6129340"/>
        </p:xfrm>
        <a:graphic>
          <a:graphicData uri="http://schemas.openxmlformats.org/drawingml/2006/table">
            <a:tbl>
              <a:tblPr firstRow="1" bandRow="1">
                <a:tableStyleId>{5940675A-B579-460E-94D1-54222C63F5DA}</a:tableStyleId>
              </a:tblPr>
              <a:tblGrid>
                <a:gridCol w="2296955">
                  <a:extLst>
                    <a:ext uri="{9D8B030D-6E8A-4147-A177-3AD203B41FA5}">
                      <a16:colId xmlns:a16="http://schemas.microsoft.com/office/drawing/2014/main" val="195432689"/>
                    </a:ext>
                  </a:extLst>
                </a:gridCol>
                <a:gridCol w="2294572">
                  <a:extLst>
                    <a:ext uri="{9D8B030D-6E8A-4147-A177-3AD203B41FA5}">
                      <a16:colId xmlns:a16="http://schemas.microsoft.com/office/drawing/2014/main" val="1040935421"/>
                    </a:ext>
                  </a:extLst>
                </a:gridCol>
                <a:gridCol w="2294572">
                  <a:extLst>
                    <a:ext uri="{9D8B030D-6E8A-4147-A177-3AD203B41FA5}">
                      <a16:colId xmlns:a16="http://schemas.microsoft.com/office/drawing/2014/main" val="4016675507"/>
                    </a:ext>
                  </a:extLst>
                </a:gridCol>
                <a:gridCol w="2294572">
                  <a:extLst>
                    <a:ext uri="{9D8B030D-6E8A-4147-A177-3AD203B41FA5}">
                      <a16:colId xmlns:a16="http://schemas.microsoft.com/office/drawing/2014/main" val="2771227807"/>
                    </a:ext>
                  </a:extLst>
                </a:gridCol>
                <a:gridCol w="2294572">
                  <a:extLst>
                    <a:ext uri="{9D8B030D-6E8A-4147-A177-3AD203B41FA5}">
                      <a16:colId xmlns:a16="http://schemas.microsoft.com/office/drawing/2014/main" val="3425810419"/>
                    </a:ext>
                  </a:extLst>
                </a:gridCol>
              </a:tblGrid>
              <a:tr h="612934">
                <a:tc>
                  <a:txBody>
                    <a:bodyPr/>
                    <a:lstStyle/>
                    <a:p>
                      <a:pPr algn="ctr">
                        <a:defRPr b="0" i="0"/>
                      </a:pPr>
                      <a:r>
                        <a:rPr lang="1106" b="1"/>
                        <a:t>Cymraeg</a:t>
                      </a:r>
                    </a:p>
                  </a:txBody>
                  <a:tcPr anchor="ctr"/>
                </a:tc>
                <a:tc>
                  <a:txBody>
                    <a:bodyPr/>
                    <a:lstStyle/>
                    <a:p>
                      <a:pPr algn="ctr">
                        <a:defRPr b="0" i="0"/>
                      </a:pPr>
                      <a:r>
                        <a:rPr lang="1106" b="1" dirty="0"/>
                        <a:t>Ffrangeg</a:t>
                      </a:r>
                    </a:p>
                  </a:txBody>
                  <a:tcPr anchor="ctr"/>
                </a:tc>
                <a:tc>
                  <a:txBody>
                    <a:bodyPr/>
                    <a:lstStyle/>
                    <a:p>
                      <a:pPr algn="ctr">
                        <a:defRPr b="0" i="0"/>
                      </a:pPr>
                      <a:r>
                        <a:rPr lang="1106" b="1"/>
                        <a:t>Sbaeneg</a:t>
                      </a:r>
                    </a:p>
                  </a:txBody>
                  <a:tcPr anchor="ctr"/>
                </a:tc>
                <a:tc>
                  <a:txBody>
                    <a:bodyPr/>
                    <a:lstStyle/>
                    <a:p>
                      <a:pPr algn="ctr">
                        <a:defRPr b="0" i="0"/>
                      </a:pPr>
                      <a:r>
                        <a:rPr lang="1106" b="1"/>
                        <a:t>Almaeneg</a:t>
                      </a:r>
                    </a:p>
                  </a:txBody>
                  <a:tcPr anchor="ctr"/>
                </a:tc>
                <a:tc>
                  <a:txBody>
                    <a:bodyPr/>
                    <a:lstStyle/>
                    <a:p>
                      <a:pPr algn="ctr">
                        <a:defRPr b="0" i="0"/>
                      </a:pPr>
                      <a:r>
                        <a:rPr lang="1106" b="1"/>
                        <a:t>Saesneg</a:t>
                      </a:r>
                    </a:p>
                  </a:txBody>
                  <a:tcPr anchor="ctr"/>
                </a:tc>
                <a:extLst>
                  <a:ext uri="{0D108BD9-81ED-4DB2-BD59-A6C34878D82A}">
                    <a16:rowId xmlns:a16="http://schemas.microsoft.com/office/drawing/2014/main" val="2341275425"/>
                  </a:ext>
                </a:extLst>
              </a:tr>
              <a:tr h="612934">
                <a:tc>
                  <a:txBody>
                    <a:bodyPr/>
                    <a:lstStyle/>
                    <a:p>
                      <a:pPr algn="ctr"/>
                      <a:endParaRPr lang="en-US"/>
                    </a:p>
                  </a:txBody>
                  <a:tcPr anchor="ctr"/>
                </a:tc>
                <a:tc>
                  <a:txBody>
                    <a:bodyPr/>
                    <a:lstStyle/>
                    <a:p>
                      <a:pPr algn="ctr">
                        <a:defRPr b="0" i="0"/>
                      </a:pPr>
                      <a:r>
                        <a:rPr lang="1106"/>
                        <a:t>Père</a:t>
                      </a:r>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881448266"/>
                  </a:ext>
                </a:extLst>
              </a:tr>
              <a:tr h="612934">
                <a:tc>
                  <a:txBody>
                    <a:bodyPr/>
                    <a:lstStyle/>
                    <a:p>
                      <a:pPr algn="ctr"/>
                      <a:endParaRPr lang="en-US"/>
                    </a:p>
                  </a:txBody>
                  <a:tcPr anchor="ctr"/>
                </a:tc>
                <a:tc>
                  <a:txBody>
                    <a:bodyPr/>
                    <a:lstStyle/>
                    <a:p>
                      <a:pPr algn="ctr"/>
                      <a:endParaRPr lang="en-US"/>
                    </a:p>
                  </a:txBody>
                  <a:tcPr anchor="ctr"/>
                </a:tc>
                <a:tc>
                  <a:txBody>
                    <a:bodyPr/>
                    <a:lstStyle/>
                    <a:p>
                      <a:pPr algn="ctr">
                        <a:defRPr b="0" i="0"/>
                      </a:pPr>
                      <a:r>
                        <a:rPr lang="1106"/>
                        <a:t>Nombre</a:t>
                      </a: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3562211230"/>
                  </a:ext>
                </a:extLst>
              </a:tr>
              <a:tr h="612934">
                <a:tc>
                  <a:txBody>
                    <a:bodyPr/>
                    <a:lstStyle/>
                    <a:p>
                      <a:pPr algn="ctr">
                        <a:defRPr b="0" i="0"/>
                      </a:pPr>
                      <a:r>
                        <a:rPr lang="1106"/>
                        <a:t>Nefoedd</a:t>
                      </a: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defRPr b="0" i="0"/>
                      </a:pPr>
                      <a:r>
                        <a:rPr lang="1106"/>
                        <a:t>Himmel</a:t>
                      </a:r>
                    </a:p>
                  </a:txBody>
                  <a:tcPr anchor="ctr"/>
                </a:tc>
                <a:tc>
                  <a:txBody>
                    <a:bodyPr/>
                    <a:lstStyle/>
                    <a:p>
                      <a:pPr algn="ctr"/>
                      <a:endParaRPr lang="en-US"/>
                    </a:p>
                  </a:txBody>
                  <a:tcPr anchor="ctr"/>
                </a:tc>
                <a:extLst>
                  <a:ext uri="{0D108BD9-81ED-4DB2-BD59-A6C34878D82A}">
                    <a16:rowId xmlns:a16="http://schemas.microsoft.com/office/drawing/2014/main" val="2595189797"/>
                  </a:ext>
                </a:extLst>
              </a:tr>
              <a:tr h="612934">
                <a:tc>
                  <a:txBody>
                    <a:bodyPr/>
                    <a:lstStyle/>
                    <a:p>
                      <a:pPr algn="ctr">
                        <a:defRPr b="0" i="0"/>
                      </a:pPr>
                      <a:r>
                        <a:rPr lang="1106"/>
                        <a:t>D(d)aear </a:t>
                      </a:r>
                      <a:endParaRPr lang="en-US"/>
                    </a:p>
                  </a:txBody>
                  <a:tcPr anchor="ctr"/>
                </a:tc>
                <a:tc>
                  <a:txBody>
                    <a:bodyPr/>
                    <a:lstStyle/>
                    <a:p>
                      <a:pPr algn="ctr">
                        <a:defRPr b="0" i="0"/>
                      </a:pPr>
                      <a:r>
                        <a:rPr lang="1106"/>
                        <a:t>Terre</a:t>
                      </a:r>
                    </a:p>
                  </a:txBody>
                  <a:tcPr anchor="ctr"/>
                </a:tc>
                <a:tc>
                  <a:txBody>
                    <a:bodyPr/>
                    <a:lstStyle/>
                    <a:p>
                      <a:pPr algn="ctr"/>
                      <a:endParaRPr lang="en-US"/>
                    </a:p>
                  </a:txBody>
                  <a:tcPr anchor="ctr"/>
                </a:tc>
                <a:tc>
                  <a:txBody>
                    <a:bodyPr/>
                    <a:lstStyle/>
                    <a:p>
                      <a:pPr algn="ctr">
                        <a:defRPr b="0" i="0"/>
                      </a:pPr>
                      <a:r>
                        <a:rPr lang="1106"/>
                        <a:t>Erden</a:t>
                      </a:r>
                    </a:p>
                  </a:txBody>
                  <a:tcPr anchor="ctr"/>
                </a:tc>
                <a:tc>
                  <a:txBody>
                    <a:bodyPr/>
                    <a:lstStyle/>
                    <a:p>
                      <a:pPr algn="ctr"/>
                      <a:endParaRPr lang="en-US"/>
                    </a:p>
                  </a:txBody>
                  <a:tcPr anchor="ctr"/>
                </a:tc>
                <a:extLst>
                  <a:ext uri="{0D108BD9-81ED-4DB2-BD59-A6C34878D82A}">
                    <a16:rowId xmlns:a16="http://schemas.microsoft.com/office/drawing/2014/main" val="128041626"/>
                  </a:ext>
                </a:extLst>
              </a:tr>
              <a:tr h="612934">
                <a:tc>
                  <a:txBody>
                    <a:bodyPr/>
                    <a:lstStyle/>
                    <a:p>
                      <a:pPr algn="ctr"/>
                      <a:endParaRPr lang="en-US"/>
                    </a:p>
                  </a:txBody>
                  <a:tcPr anchor="ctr"/>
                </a:tc>
                <a:tc>
                  <a:txBody>
                    <a:bodyPr/>
                    <a:lstStyle/>
                    <a:p>
                      <a:pPr algn="ctr">
                        <a:defRPr b="0" i="0"/>
                      </a:pPr>
                      <a:r>
                        <a:rPr lang="1106"/>
                        <a:t>Pain</a:t>
                      </a:r>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2603553668"/>
                  </a:ext>
                </a:extLst>
              </a:tr>
              <a:tr h="612934">
                <a:tc>
                  <a:txBody>
                    <a:bodyPr/>
                    <a:lstStyle/>
                    <a:p>
                      <a:pPr algn="ctr">
                        <a:defRPr b="0" i="0"/>
                      </a:pPr>
                      <a:r>
                        <a:rPr lang="1106" sz="1800"/>
                        <a:t>Dyledion</a:t>
                      </a:r>
                      <a:endParaRPr lang="en-US"/>
                    </a:p>
                  </a:txBody>
                  <a:tcPr anchor="ctr"/>
                </a:tc>
                <a:tc>
                  <a:txBody>
                    <a:bodyPr/>
                    <a:lstStyle/>
                    <a:p>
                      <a:pPr algn="ctr"/>
                      <a:endParaRPr lang="en-US"/>
                    </a:p>
                  </a:txBody>
                  <a:tcPr anchor="ctr"/>
                </a:tc>
                <a:tc>
                  <a:txBody>
                    <a:bodyPr/>
                    <a:lstStyle/>
                    <a:p>
                      <a:pPr algn="ctr">
                        <a:defRPr b="0" i="0"/>
                      </a:pPr>
                      <a:r>
                        <a:rPr lang="1106" sz="1800"/>
                        <a:t>Ofensas </a:t>
                      </a:r>
                      <a:endParaRPr lang="en-US"/>
                    </a:p>
                  </a:txBody>
                  <a:tcPr anchor="ctr"/>
                </a:tc>
                <a:tc>
                  <a:txBody>
                    <a:bodyPr/>
                    <a:lstStyle/>
                    <a:p>
                      <a:pPr algn="ctr">
                        <a:defRPr b="0" i="0"/>
                      </a:pPr>
                      <a:r>
                        <a:rPr lang="1106" sz="1800"/>
                        <a:t>Schuld</a:t>
                      </a:r>
                      <a:endParaRPr lang="en-US"/>
                    </a:p>
                  </a:txBody>
                  <a:tcPr anchor="ctr"/>
                </a:tc>
                <a:tc>
                  <a:txBody>
                    <a:bodyPr/>
                    <a:lstStyle/>
                    <a:p>
                      <a:pPr algn="ctr"/>
                      <a:endParaRPr lang="en-US"/>
                    </a:p>
                  </a:txBody>
                  <a:tcPr anchor="ctr"/>
                </a:tc>
                <a:extLst>
                  <a:ext uri="{0D108BD9-81ED-4DB2-BD59-A6C34878D82A}">
                    <a16:rowId xmlns:a16="http://schemas.microsoft.com/office/drawing/2014/main" val="2102768222"/>
                  </a:ext>
                </a:extLst>
              </a:tr>
              <a:tr h="612934">
                <a:tc>
                  <a:txBody>
                    <a:bodyPr/>
                    <a:lstStyle/>
                    <a:p>
                      <a:pPr algn="ctr"/>
                      <a:endParaRPr lang="en-US"/>
                    </a:p>
                  </a:txBody>
                  <a:tcPr anchor="ctr"/>
                </a:tc>
                <a:tc>
                  <a:txBody>
                    <a:bodyPr/>
                    <a:lstStyle/>
                    <a:p>
                      <a:pPr algn="ctr"/>
                      <a:endParaRPr lang="en-US"/>
                    </a:p>
                  </a:txBody>
                  <a:tcPr anchor="ctr"/>
                </a:tc>
                <a:tc>
                  <a:txBody>
                    <a:bodyPr/>
                    <a:lstStyle/>
                    <a:p>
                      <a:pPr algn="ctr">
                        <a:defRPr b="0" i="0"/>
                      </a:pPr>
                      <a:r>
                        <a:rPr lang="1106"/>
                        <a:t>-</a:t>
                      </a:r>
                    </a:p>
                  </a:txBody>
                  <a:tcPr anchor="ctr"/>
                </a:tc>
                <a:tc>
                  <a:txBody>
                    <a:bodyPr/>
                    <a:lstStyle/>
                    <a:p>
                      <a:pPr algn="ctr">
                        <a:defRPr b="0" i="0"/>
                      </a:pPr>
                      <a:r>
                        <a:rPr lang="1106" sz="1800"/>
                        <a:t>Herrlichkeit</a:t>
                      </a:r>
                      <a:endParaRPr lang="en-US"/>
                    </a:p>
                  </a:txBody>
                  <a:tcPr anchor="ctr"/>
                </a:tc>
                <a:tc>
                  <a:txBody>
                    <a:bodyPr/>
                    <a:lstStyle/>
                    <a:p>
                      <a:pPr algn="ctr">
                        <a:defRPr b="0" i="0"/>
                      </a:pPr>
                      <a:r>
                        <a:rPr lang="1106"/>
                        <a:t>Glory</a:t>
                      </a:r>
                    </a:p>
                  </a:txBody>
                  <a:tcPr anchor="ctr"/>
                </a:tc>
                <a:extLst>
                  <a:ext uri="{0D108BD9-81ED-4DB2-BD59-A6C34878D82A}">
                    <a16:rowId xmlns:a16="http://schemas.microsoft.com/office/drawing/2014/main" val="1359363182"/>
                  </a:ext>
                </a:extLst>
              </a:tr>
              <a:tr h="612934">
                <a:tc>
                  <a:txBody>
                    <a:bodyPr/>
                    <a:lstStyle/>
                    <a:p>
                      <a:pPr algn="ctr"/>
                      <a:endParaRPr lang="en-US"/>
                    </a:p>
                  </a:txBody>
                  <a:tcPr anchor="ctr"/>
                </a:tc>
                <a:tc>
                  <a:txBody>
                    <a:bodyPr/>
                    <a:lstStyle/>
                    <a:p>
                      <a:pPr algn="ctr"/>
                      <a:endParaRPr lang="en-US"/>
                    </a:p>
                  </a:txBody>
                  <a:tcPr anchor="ctr"/>
                </a:tc>
                <a:tc>
                  <a:txBody>
                    <a:bodyPr/>
                    <a:lstStyle/>
                    <a:p>
                      <a:pPr algn="ctr">
                        <a:defRPr b="0" i="0"/>
                      </a:pPr>
                      <a:r>
                        <a:rPr lang="1106"/>
                        <a:t>mal</a:t>
                      </a:r>
                    </a:p>
                  </a:txBody>
                  <a:tcPr anchor="ctr"/>
                </a:tc>
                <a:tc>
                  <a:txBody>
                    <a:bodyPr/>
                    <a:lstStyle/>
                    <a:p>
                      <a:pPr algn="ctr">
                        <a:defRPr b="0" i="0"/>
                      </a:pPr>
                      <a:r>
                        <a:rPr lang="1106" sz="1800"/>
                        <a:t>Bösen</a:t>
                      </a:r>
                      <a:endParaRPr lang="en-US"/>
                    </a:p>
                  </a:txBody>
                  <a:tcPr anchor="ctr"/>
                </a:tc>
                <a:tc>
                  <a:txBody>
                    <a:bodyPr/>
                    <a:lstStyle/>
                    <a:p>
                      <a:pPr algn="ctr">
                        <a:defRPr b="0" i="0"/>
                      </a:pPr>
                      <a:r>
                        <a:rPr lang="1106"/>
                        <a:t>Bad</a:t>
                      </a:r>
                    </a:p>
                  </a:txBody>
                  <a:tcPr anchor="ctr"/>
                </a:tc>
                <a:extLst>
                  <a:ext uri="{0D108BD9-81ED-4DB2-BD59-A6C34878D82A}">
                    <a16:rowId xmlns:a16="http://schemas.microsoft.com/office/drawing/2014/main" val="8488016"/>
                  </a:ext>
                </a:extLst>
              </a:tr>
              <a:tr h="612934">
                <a:tc>
                  <a:txBody>
                    <a:bodyPr/>
                    <a:lstStyle/>
                    <a:p>
                      <a:pPr algn="ctr">
                        <a:defRPr b="0" i="0"/>
                      </a:pPr>
                      <a:r>
                        <a:rPr lang="1106"/>
                        <a:t>Ein</a:t>
                      </a:r>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defRPr b="0" i="0"/>
                      </a:pPr>
                      <a:r>
                        <a:rPr lang="1106" dirty="0"/>
                        <a:t>Our</a:t>
                      </a:r>
                    </a:p>
                  </a:txBody>
                  <a:tcPr anchor="ctr"/>
                </a:tc>
                <a:extLst>
                  <a:ext uri="{0D108BD9-81ED-4DB2-BD59-A6C34878D82A}">
                    <a16:rowId xmlns:a16="http://schemas.microsoft.com/office/drawing/2014/main" val="4274468330"/>
                  </a:ext>
                </a:extLst>
              </a:tr>
            </a:tbl>
          </a:graphicData>
        </a:graphic>
      </p:graphicFrame>
    </p:spTree>
    <p:extLst>
      <p:ext uri="{BB962C8B-B14F-4D97-AF65-F5344CB8AC3E}">
        <p14:creationId xmlns:p14="http://schemas.microsoft.com/office/powerpoint/2010/main" val="240013096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E8A7CF3-1CE7-A74D-9899-681C854B0DD9}"/>
              </a:ext>
            </a:extLst>
          </p:cNvPr>
          <p:cNvGraphicFramePr>
            <a:graphicFrameLocks noGrp="1"/>
          </p:cNvGraphicFramePr>
          <p:nvPr>
            <p:extLst>
              <p:ext uri="{D42A27DB-BD31-4B8C-83A1-F6EECF244321}">
                <p14:modId xmlns:p14="http://schemas.microsoft.com/office/powerpoint/2010/main" val="3673032209"/>
              </p:ext>
            </p:extLst>
          </p:nvPr>
        </p:nvGraphicFramePr>
        <p:xfrm>
          <a:off x="357187" y="364330"/>
          <a:ext cx="11475243" cy="6129340"/>
        </p:xfrm>
        <a:graphic>
          <a:graphicData uri="http://schemas.openxmlformats.org/drawingml/2006/table">
            <a:tbl>
              <a:tblPr firstRow="1" bandRow="1">
                <a:tableStyleId>{5940675A-B579-460E-94D1-54222C63F5DA}</a:tableStyleId>
              </a:tblPr>
              <a:tblGrid>
                <a:gridCol w="2296955">
                  <a:extLst>
                    <a:ext uri="{9D8B030D-6E8A-4147-A177-3AD203B41FA5}">
                      <a16:colId xmlns:a16="http://schemas.microsoft.com/office/drawing/2014/main" val="195432689"/>
                    </a:ext>
                  </a:extLst>
                </a:gridCol>
                <a:gridCol w="2294572">
                  <a:extLst>
                    <a:ext uri="{9D8B030D-6E8A-4147-A177-3AD203B41FA5}">
                      <a16:colId xmlns:a16="http://schemas.microsoft.com/office/drawing/2014/main" val="1040935421"/>
                    </a:ext>
                  </a:extLst>
                </a:gridCol>
                <a:gridCol w="2294572">
                  <a:extLst>
                    <a:ext uri="{9D8B030D-6E8A-4147-A177-3AD203B41FA5}">
                      <a16:colId xmlns:a16="http://schemas.microsoft.com/office/drawing/2014/main" val="4016675507"/>
                    </a:ext>
                  </a:extLst>
                </a:gridCol>
                <a:gridCol w="2294572">
                  <a:extLst>
                    <a:ext uri="{9D8B030D-6E8A-4147-A177-3AD203B41FA5}">
                      <a16:colId xmlns:a16="http://schemas.microsoft.com/office/drawing/2014/main" val="2771227807"/>
                    </a:ext>
                  </a:extLst>
                </a:gridCol>
                <a:gridCol w="2294572">
                  <a:extLst>
                    <a:ext uri="{9D8B030D-6E8A-4147-A177-3AD203B41FA5}">
                      <a16:colId xmlns:a16="http://schemas.microsoft.com/office/drawing/2014/main" val="3425810419"/>
                    </a:ext>
                  </a:extLst>
                </a:gridCol>
              </a:tblGrid>
              <a:tr h="612934">
                <a:tc>
                  <a:txBody>
                    <a:bodyPr/>
                    <a:lstStyle/>
                    <a:p>
                      <a:pPr algn="ctr">
                        <a:defRPr b="0" i="0"/>
                      </a:pPr>
                      <a:r>
                        <a:rPr lang="1106" b="1"/>
                        <a:t>Cymraeg</a:t>
                      </a:r>
                    </a:p>
                  </a:txBody>
                  <a:tcPr anchor="ctr"/>
                </a:tc>
                <a:tc>
                  <a:txBody>
                    <a:bodyPr/>
                    <a:lstStyle/>
                    <a:p>
                      <a:pPr algn="ctr">
                        <a:defRPr b="0" i="0"/>
                      </a:pPr>
                      <a:r>
                        <a:rPr lang="1106" b="1" dirty="0"/>
                        <a:t>Ffrangeg</a:t>
                      </a:r>
                    </a:p>
                  </a:txBody>
                  <a:tcPr anchor="ctr"/>
                </a:tc>
                <a:tc>
                  <a:txBody>
                    <a:bodyPr/>
                    <a:lstStyle/>
                    <a:p>
                      <a:pPr algn="ctr">
                        <a:defRPr b="0" i="0"/>
                      </a:pPr>
                      <a:r>
                        <a:rPr lang="1106" b="1"/>
                        <a:t>Sbaeneg</a:t>
                      </a:r>
                    </a:p>
                  </a:txBody>
                  <a:tcPr anchor="ctr"/>
                </a:tc>
                <a:tc>
                  <a:txBody>
                    <a:bodyPr/>
                    <a:lstStyle/>
                    <a:p>
                      <a:pPr algn="ctr">
                        <a:defRPr b="0" i="0"/>
                      </a:pPr>
                      <a:r>
                        <a:rPr lang="1106" b="1"/>
                        <a:t>Almaeneg</a:t>
                      </a:r>
                    </a:p>
                  </a:txBody>
                  <a:tcPr anchor="ctr"/>
                </a:tc>
                <a:tc>
                  <a:txBody>
                    <a:bodyPr/>
                    <a:lstStyle/>
                    <a:p>
                      <a:pPr algn="ctr">
                        <a:defRPr b="0" i="0"/>
                      </a:pPr>
                      <a:r>
                        <a:rPr lang="1106" b="1"/>
                        <a:t>Saesneg</a:t>
                      </a:r>
                    </a:p>
                  </a:txBody>
                  <a:tcPr anchor="ctr"/>
                </a:tc>
                <a:extLst>
                  <a:ext uri="{0D108BD9-81ED-4DB2-BD59-A6C34878D82A}">
                    <a16:rowId xmlns:a16="http://schemas.microsoft.com/office/drawing/2014/main" val="2341275425"/>
                  </a:ext>
                </a:extLst>
              </a:tr>
              <a:tr h="612934">
                <a:tc>
                  <a:txBody>
                    <a:bodyPr/>
                    <a:lstStyle/>
                    <a:p>
                      <a:pPr algn="ctr">
                        <a:defRPr b="0" i="0"/>
                      </a:pPr>
                      <a:r>
                        <a:rPr lang="1106"/>
                        <a:t>Tad</a:t>
                      </a:r>
                    </a:p>
                  </a:txBody>
                  <a:tcPr anchor="ctr"/>
                </a:tc>
                <a:tc>
                  <a:txBody>
                    <a:bodyPr/>
                    <a:lstStyle/>
                    <a:p>
                      <a:pPr algn="ctr">
                        <a:defRPr b="0" i="0"/>
                      </a:pPr>
                      <a:r>
                        <a:rPr lang="1106"/>
                        <a:t>Père</a:t>
                      </a:r>
                    </a:p>
                  </a:txBody>
                  <a:tcPr anchor="ctr"/>
                </a:tc>
                <a:tc>
                  <a:txBody>
                    <a:bodyPr/>
                    <a:lstStyle/>
                    <a:p>
                      <a:pPr algn="ctr">
                        <a:defRPr b="0" i="0"/>
                      </a:pPr>
                      <a:r>
                        <a:rPr lang="1106" sz="1800"/>
                        <a:t>Padre</a:t>
                      </a:r>
                      <a:endParaRPr lang="en-US"/>
                    </a:p>
                  </a:txBody>
                  <a:tcPr anchor="ctr"/>
                </a:tc>
                <a:tc>
                  <a:txBody>
                    <a:bodyPr/>
                    <a:lstStyle/>
                    <a:p>
                      <a:pPr algn="ctr">
                        <a:defRPr b="0" i="0"/>
                      </a:pPr>
                      <a:r>
                        <a:rPr lang="1106"/>
                        <a:t>Vater</a:t>
                      </a:r>
                      <a:endParaRPr lang="en-US"/>
                    </a:p>
                  </a:txBody>
                  <a:tcPr anchor="ctr"/>
                </a:tc>
                <a:tc>
                  <a:txBody>
                    <a:bodyPr/>
                    <a:lstStyle/>
                    <a:p>
                      <a:pPr algn="ctr">
                        <a:defRPr b="0" i="0"/>
                      </a:pPr>
                      <a:r>
                        <a:rPr lang="1106"/>
                        <a:t>Father</a:t>
                      </a:r>
                    </a:p>
                  </a:txBody>
                  <a:tcPr anchor="ctr"/>
                </a:tc>
                <a:extLst>
                  <a:ext uri="{0D108BD9-81ED-4DB2-BD59-A6C34878D82A}">
                    <a16:rowId xmlns:a16="http://schemas.microsoft.com/office/drawing/2014/main" val="881448266"/>
                  </a:ext>
                </a:extLst>
              </a:tr>
              <a:tr h="612934">
                <a:tc>
                  <a:txBody>
                    <a:bodyPr/>
                    <a:lstStyle/>
                    <a:p>
                      <a:pPr algn="ctr">
                        <a:defRPr b="0" i="0"/>
                      </a:pPr>
                      <a:r>
                        <a:rPr lang="1106"/>
                        <a:t>Enw </a:t>
                      </a:r>
                    </a:p>
                  </a:txBody>
                  <a:tcPr anchor="ctr"/>
                </a:tc>
                <a:tc>
                  <a:txBody>
                    <a:bodyPr/>
                    <a:lstStyle/>
                    <a:p>
                      <a:pPr algn="ctr">
                        <a:defRPr b="0" i="0"/>
                      </a:pPr>
                      <a:r>
                        <a:rPr lang="1106"/>
                        <a:t>Nom</a:t>
                      </a:r>
                    </a:p>
                  </a:txBody>
                  <a:tcPr anchor="ctr"/>
                </a:tc>
                <a:tc>
                  <a:txBody>
                    <a:bodyPr/>
                    <a:lstStyle/>
                    <a:p>
                      <a:pPr algn="ctr">
                        <a:defRPr b="0" i="0"/>
                      </a:pPr>
                      <a:r>
                        <a:rPr lang="1106"/>
                        <a:t>Nombre</a:t>
                      </a:r>
                      <a:endParaRPr lang="en-US"/>
                    </a:p>
                  </a:txBody>
                  <a:tcPr anchor="ctr"/>
                </a:tc>
                <a:tc>
                  <a:txBody>
                    <a:bodyPr/>
                    <a:lstStyle/>
                    <a:p>
                      <a:pPr algn="ctr">
                        <a:defRPr b="0" i="0"/>
                      </a:pPr>
                      <a:r>
                        <a:rPr lang="1106"/>
                        <a:t>Name</a:t>
                      </a:r>
                    </a:p>
                  </a:txBody>
                  <a:tcPr anchor="ctr"/>
                </a:tc>
                <a:tc>
                  <a:txBody>
                    <a:bodyPr/>
                    <a:lstStyle/>
                    <a:p>
                      <a:pPr algn="ctr">
                        <a:defRPr b="0" i="0"/>
                      </a:pPr>
                      <a:r>
                        <a:rPr lang="1106"/>
                        <a:t>Name</a:t>
                      </a:r>
                    </a:p>
                  </a:txBody>
                  <a:tcPr anchor="ctr"/>
                </a:tc>
                <a:extLst>
                  <a:ext uri="{0D108BD9-81ED-4DB2-BD59-A6C34878D82A}">
                    <a16:rowId xmlns:a16="http://schemas.microsoft.com/office/drawing/2014/main" val="3562211230"/>
                  </a:ext>
                </a:extLst>
              </a:tr>
              <a:tr h="612934">
                <a:tc>
                  <a:txBody>
                    <a:bodyPr/>
                    <a:lstStyle/>
                    <a:p>
                      <a:pPr algn="ctr">
                        <a:defRPr b="0" i="0"/>
                      </a:pPr>
                      <a:r>
                        <a:rPr lang="1106"/>
                        <a:t>Nefoedd</a:t>
                      </a:r>
                      <a:endParaRPr lang="en-US"/>
                    </a:p>
                  </a:txBody>
                  <a:tcPr anchor="ctr"/>
                </a:tc>
                <a:tc>
                  <a:txBody>
                    <a:bodyPr/>
                    <a:lstStyle/>
                    <a:p>
                      <a:pPr algn="ctr">
                        <a:defRPr b="0" i="0"/>
                      </a:pPr>
                      <a:r>
                        <a:rPr lang="1106"/>
                        <a:t>Ciel </a:t>
                      </a:r>
                    </a:p>
                  </a:txBody>
                  <a:tcPr anchor="ctr"/>
                </a:tc>
                <a:tc>
                  <a:txBody>
                    <a:bodyPr/>
                    <a:lstStyle/>
                    <a:p>
                      <a:pPr algn="ctr">
                        <a:defRPr b="0" i="0"/>
                      </a:pPr>
                      <a:r>
                        <a:rPr lang="1106" sz="1800"/>
                        <a:t>Cielo </a:t>
                      </a:r>
                      <a:endParaRPr lang="en-US"/>
                    </a:p>
                  </a:txBody>
                  <a:tcPr anchor="ctr"/>
                </a:tc>
                <a:tc>
                  <a:txBody>
                    <a:bodyPr/>
                    <a:lstStyle/>
                    <a:p>
                      <a:pPr algn="ctr">
                        <a:defRPr b="0" i="0"/>
                      </a:pPr>
                      <a:r>
                        <a:rPr lang="1106"/>
                        <a:t>Himmel</a:t>
                      </a:r>
                    </a:p>
                  </a:txBody>
                  <a:tcPr anchor="ctr"/>
                </a:tc>
                <a:tc>
                  <a:txBody>
                    <a:bodyPr/>
                    <a:lstStyle/>
                    <a:p>
                      <a:pPr algn="ctr">
                        <a:defRPr b="0" i="0"/>
                      </a:pPr>
                      <a:r>
                        <a:rPr lang="1106"/>
                        <a:t>Heaven</a:t>
                      </a:r>
                    </a:p>
                  </a:txBody>
                  <a:tcPr anchor="ctr"/>
                </a:tc>
                <a:extLst>
                  <a:ext uri="{0D108BD9-81ED-4DB2-BD59-A6C34878D82A}">
                    <a16:rowId xmlns:a16="http://schemas.microsoft.com/office/drawing/2014/main" val="2595189797"/>
                  </a:ext>
                </a:extLst>
              </a:tr>
              <a:tr h="612934">
                <a:tc>
                  <a:txBody>
                    <a:bodyPr/>
                    <a:lstStyle/>
                    <a:p>
                      <a:pPr algn="ctr">
                        <a:defRPr b="0" i="0"/>
                      </a:pPr>
                      <a:r>
                        <a:rPr lang="1106"/>
                        <a:t>D(d)aear </a:t>
                      </a:r>
                      <a:endParaRPr lang="en-US"/>
                    </a:p>
                  </a:txBody>
                  <a:tcPr anchor="ctr"/>
                </a:tc>
                <a:tc>
                  <a:txBody>
                    <a:bodyPr/>
                    <a:lstStyle/>
                    <a:p>
                      <a:pPr algn="ctr">
                        <a:defRPr b="0" i="0"/>
                      </a:pPr>
                      <a:r>
                        <a:rPr lang="1106"/>
                        <a:t>Terre</a:t>
                      </a:r>
                    </a:p>
                  </a:txBody>
                  <a:tcPr anchor="ctr"/>
                </a:tc>
                <a:tc>
                  <a:txBody>
                    <a:bodyPr/>
                    <a:lstStyle/>
                    <a:p>
                      <a:pPr algn="ctr">
                        <a:defRPr b="0" i="0"/>
                      </a:pPr>
                      <a:r>
                        <a:rPr lang="1106" sz="1800"/>
                        <a:t>Tierra </a:t>
                      </a:r>
                      <a:endParaRPr lang="en-US"/>
                    </a:p>
                  </a:txBody>
                  <a:tcPr anchor="ctr"/>
                </a:tc>
                <a:tc>
                  <a:txBody>
                    <a:bodyPr/>
                    <a:lstStyle/>
                    <a:p>
                      <a:pPr algn="ctr">
                        <a:defRPr b="0" i="0"/>
                      </a:pPr>
                      <a:r>
                        <a:rPr lang="1106"/>
                        <a:t>Erden</a:t>
                      </a:r>
                    </a:p>
                  </a:txBody>
                  <a:tcPr anchor="ctr"/>
                </a:tc>
                <a:tc>
                  <a:txBody>
                    <a:bodyPr/>
                    <a:lstStyle/>
                    <a:p>
                      <a:pPr algn="ctr">
                        <a:defRPr b="0" i="0"/>
                      </a:pPr>
                      <a:r>
                        <a:rPr lang="1106"/>
                        <a:t>Earth</a:t>
                      </a:r>
                    </a:p>
                  </a:txBody>
                  <a:tcPr anchor="ctr"/>
                </a:tc>
                <a:extLst>
                  <a:ext uri="{0D108BD9-81ED-4DB2-BD59-A6C34878D82A}">
                    <a16:rowId xmlns:a16="http://schemas.microsoft.com/office/drawing/2014/main" val="128041626"/>
                  </a:ext>
                </a:extLst>
              </a:tr>
              <a:tr h="612934">
                <a:tc>
                  <a:txBody>
                    <a:bodyPr/>
                    <a:lstStyle/>
                    <a:p>
                      <a:pPr algn="ctr">
                        <a:defRPr b="0" i="0"/>
                      </a:pPr>
                      <a:r>
                        <a:rPr lang="1106"/>
                        <a:t>Bara</a:t>
                      </a:r>
                    </a:p>
                  </a:txBody>
                  <a:tcPr anchor="ctr"/>
                </a:tc>
                <a:tc>
                  <a:txBody>
                    <a:bodyPr/>
                    <a:lstStyle/>
                    <a:p>
                      <a:pPr algn="ctr">
                        <a:defRPr b="0" i="0"/>
                      </a:pPr>
                      <a:r>
                        <a:rPr lang="1106"/>
                        <a:t>Pain</a:t>
                      </a:r>
                    </a:p>
                  </a:txBody>
                  <a:tcPr anchor="ctr"/>
                </a:tc>
                <a:tc>
                  <a:txBody>
                    <a:bodyPr/>
                    <a:lstStyle/>
                    <a:p>
                      <a:pPr algn="ctr">
                        <a:defRPr b="0" i="0"/>
                      </a:pPr>
                      <a:r>
                        <a:rPr lang="1106" sz="1800"/>
                        <a:t>Pan </a:t>
                      </a:r>
                      <a:endParaRPr lang="en-US"/>
                    </a:p>
                  </a:txBody>
                  <a:tcPr anchor="ctr"/>
                </a:tc>
                <a:tc>
                  <a:txBody>
                    <a:bodyPr/>
                    <a:lstStyle/>
                    <a:p>
                      <a:pPr algn="ctr">
                        <a:defRPr b="0" i="0"/>
                      </a:pPr>
                      <a:r>
                        <a:rPr lang="1106" sz="1800"/>
                        <a:t>Brot</a:t>
                      </a:r>
                      <a:endParaRPr lang="en-US"/>
                    </a:p>
                  </a:txBody>
                  <a:tcPr anchor="ctr"/>
                </a:tc>
                <a:tc>
                  <a:txBody>
                    <a:bodyPr/>
                    <a:lstStyle/>
                    <a:p>
                      <a:pPr algn="ctr">
                        <a:defRPr b="0" i="0"/>
                      </a:pPr>
                      <a:r>
                        <a:rPr lang="1106"/>
                        <a:t>Bread</a:t>
                      </a:r>
                    </a:p>
                  </a:txBody>
                  <a:tcPr anchor="ctr"/>
                </a:tc>
                <a:extLst>
                  <a:ext uri="{0D108BD9-81ED-4DB2-BD59-A6C34878D82A}">
                    <a16:rowId xmlns:a16="http://schemas.microsoft.com/office/drawing/2014/main" val="2603553668"/>
                  </a:ext>
                </a:extLst>
              </a:tr>
              <a:tr h="612934">
                <a:tc>
                  <a:txBody>
                    <a:bodyPr/>
                    <a:lstStyle/>
                    <a:p>
                      <a:pPr algn="ctr">
                        <a:defRPr b="0" i="0"/>
                      </a:pPr>
                      <a:r>
                        <a:rPr lang="1106" sz="1800"/>
                        <a:t>Dyledion</a:t>
                      </a:r>
                      <a:endParaRPr lang="en-US"/>
                    </a:p>
                  </a:txBody>
                  <a:tcPr anchor="ctr"/>
                </a:tc>
                <a:tc>
                  <a:txBody>
                    <a:bodyPr/>
                    <a:lstStyle/>
                    <a:p>
                      <a:pPr algn="ctr">
                        <a:defRPr b="0" i="0"/>
                      </a:pPr>
                      <a:r>
                        <a:rPr lang="1106"/>
                        <a:t>Offences</a:t>
                      </a:r>
                    </a:p>
                  </a:txBody>
                  <a:tcPr anchor="ctr"/>
                </a:tc>
                <a:tc>
                  <a:txBody>
                    <a:bodyPr/>
                    <a:lstStyle/>
                    <a:p>
                      <a:pPr algn="ctr">
                        <a:defRPr b="0" i="0"/>
                      </a:pPr>
                      <a:r>
                        <a:rPr lang="1106" sz="1800"/>
                        <a:t>Ofensas </a:t>
                      </a:r>
                      <a:endParaRPr lang="en-US"/>
                    </a:p>
                  </a:txBody>
                  <a:tcPr anchor="ctr"/>
                </a:tc>
                <a:tc>
                  <a:txBody>
                    <a:bodyPr/>
                    <a:lstStyle/>
                    <a:p>
                      <a:pPr algn="ctr">
                        <a:defRPr b="0" i="0"/>
                      </a:pPr>
                      <a:r>
                        <a:rPr lang="1106" sz="1800"/>
                        <a:t>Schuld</a:t>
                      </a:r>
                      <a:endParaRPr lang="en-US"/>
                    </a:p>
                  </a:txBody>
                  <a:tcPr anchor="ctr"/>
                </a:tc>
                <a:tc>
                  <a:txBody>
                    <a:bodyPr/>
                    <a:lstStyle/>
                    <a:p>
                      <a:pPr algn="ctr">
                        <a:defRPr b="0" i="0"/>
                      </a:pPr>
                      <a:r>
                        <a:rPr lang="1106"/>
                        <a:t>Trespasses</a:t>
                      </a:r>
                    </a:p>
                  </a:txBody>
                  <a:tcPr anchor="ctr"/>
                </a:tc>
                <a:extLst>
                  <a:ext uri="{0D108BD9-81ED-4DB2-BD59-A6C34878D82A}">
                    <a16:rowId xmlns:a16="http://schemas.microsoft.com/office/drawing/2014/main" val="2102768222"/>
                  </a:ext>
                </a:extLst>
              </a:tr>
              <a:tr h="612934">
                <a:tc>
                  <a:txBody>
                    <a:bodyPr/>
                    <a:lstStyle/>
                    <a:p>
                      <a:pPr algn="ctr">
                        <a:defRPr b="0" i="0"/>
                      </a:pPr>
                      <a:r>
                        <a:rPr lang="1106"/>
                        <a:t>Gogoniant</a:t>
                      </a:r>
                      <a:endParaRPr lang="en-US"/>
                    </a:p>
                  </a:txBody>
                  <a:tcPr anchor="ctr"/>
                </a:tc>
                <a:tc>
                  <a:txBody>
                    <a:bodyPr/>
                    <a:lstStyle/>
                    <a:p>
                      <a:pPr algn="ctr">
                        <a:defRPr b="0" i="0"/>
                      </a:pPr>
                      <a:r>
                        <a:rPr lang="1106" sz="1800"/>
                        <a:t>Gloire </a:t>
                      </a:r>
                      <a:endParaRPr lang="en-US"/>
                    </a:p>
                  </a:txBody>
                  <a:tcPr anchor="ctr"/>
                </a:tc>
                <a:tc>
                  <a:txBody>
                    <a:bodyPr/>
                    <a:lstStyle/>
                    <a:p>
                      <a:pPr algn="ctr">
                        <a:defRPr b="0" i="0"/>
                      </a:pPr>
                      <a:r>
                        <a:rPr lang="1106"/>
                        <a:t>-</a:t>
                      </a:r>
                    </a:p>
                  </a:txBody>
                  <a:tcPr anchor="ctr"/>
                </a:tc>
                <a:tc>
                  <a:txBody>
                    <a:bodyPr/>
                    <a:lstStyle/>
                    <a:p>
                      <a:pPr algn="ctr">
                        <a:defRPr b="0" i="0"/>
                      </a:pPr>
                      <a:r>
                        <a:rPr lang="1106" sz="1800"/>
                        <a:t>Herrlichkeit</a:t>
                      </a:r>
                      <a:endParaRPr lang="en-US"/>
                    </a:p>
                  </a:txBody>
                  <a:tcPr anchor="ctr"/>
                </a:tc>
                <a:tc>
                  <a:txBody>
                    <a:bodyPr/>
                    <a:lstStyle/>
                    <a:p>
                      <a:pPr algn="ctr">
                        <a:defRPr b="0" i="0"/>
                      </a:pPr>
                      <a:r>
                        <a:rPr lang="1106"/>
                        <a:t>Glory</a:t>
                      </a:r>
                    </a:p>
                  </a:txBody>
                  <a:tcPr anchor="ctr"/>
                </a:tc>
                <a:extLst>
                  <a:ext uri="{0D108BD9-81ED-4DB2-BD59-A6C34878D82A}">
                    <a16:rowId xmlns:a16="http://schemas.microsoft.com/office/drawing/2014/main" val="1359363182"/>
                  </a:ext>
                </a:extLst>
              </a:tr>
              <a:tr h="612934">
                <a:tc>
                  <a:txBody>
                    <a:bodyPr/>
                    <a:lstStyle/>
                    <a:p>
                      <a:pPr algn="ctr">
                        <a:defRPr b="0" i="0"/>
                      </a:pPr>
                      <a:r>
                        <a:rPr lang="1106"/>
                        <a:t>Drwg </a:t>
                      </a:r>
                    </a:p>
                  </a:txBody>
                  <a:tcPr anchor="ctr"/>
                </a:tc>
                <a:tc>
                  <a:txBody>
                    <a:bodyPr/>
                    <a:lstStyle/>
                    <a:p>
                      <a:pPr algn="ctr">
                        <a:defRPr b="0" i="0"/>
                      </a:pPr>
                      <a:r>
                        <a:rPr lang="1106"/>
                        <a:t>Mal </a:t>
                      </a:r>
                    </a:p>
                  </a:txBody>
                  <a:tcPr anchor="ctr"/>
                </a:tc>
                <a:tc>
                  <a:txBody>
                    <a:bodyPr/>
                    <a:lstStyle/>
                    <a:p>
                      <a:pPr algn="ctr">
                        <a:defRPr b="0" i="0"/>
                      </a:pPr>
                      <a:r>
                        <a:rPr lang="1106"/>
                        <a:t>Mal </a:t>
                      </a:r>
                    </a:p>
                  </a:txBody>
                  <a:tcPr anchor="ctr"/>
                </a:tc>
                <a:tc>
                  <a:txBody>
                    <a:bodyPr/>
                    <a:lstStyle/>
                    <a:p>
                      <a:pPr algn="ctr">
                        <a:defRPr b="0" i="0"/>
                      </a:pPr>
                      <a:r>
                        <a:rPr lang="1106" sz="1800"/>
                        <a:t>Bösen</a:t>
                      </a:r>
                      <a:endParaRPr lang="en-US"/>
                    </a:p>
                  </a:txBody>
                  <a:tcPr anchor="ctr"/>
                </a:tc>
                <a:tc>
                  <a:txBody>
                    <a:bodyPr/>
                    <a:lstStyle/>
                    <a:p>
                      <a:pPr algn="ctr">
                        <a:defRPr b="0" i="0"/>
                      </a:pPr>
                      <a:r>
                        <a:rPr lang="1106"/>
                        <a:t>Bad</a:t>
                      </a:r>
                    </a:p>
                  </a:txBody>
                  <a:tcPr anchor="ctr"/>
                </a:tc>
                <a:extLst>
                  <a:ext uri="{0D108BD9-81ED-4DB2-BD59-A6C34878D82A}">
                    <a16:rowId xmlns:a16="http://schemas.microsoft.com/office/drawing/2014/main" val="8488016"/>
                  </a:ext>
                </a:extLst>
              </a:tr>
              <a:tr h="612934">
                <a:tc>
                  <a:txBody>
                    <a:bodyPr/>
                    <a:lstStyle/>
                    <a:p>
                      <a:pPr algn="ctr">
                        <a:defRPr b="0" i="0"/>
                      </a:pPr>
                      <a:r>
                        <a:rPr lang="1106"/>
                        <a:t>Ein</a:t>
                      </a:r>
                    </a:p>
                  </a:txBody>
                  <a:tcPr anchor="ctr"/>
                </a:tc>
                <a:tc>
                  <a:txBody>
                    <a:bodyPr/>
                    <a:lstStyle/>
                    <a:p>
                      <a:pPr algn="ctr">
                        <a:defRPr b="0" i="0"/>
                      </a:pPr>
                      <a:r>
                        <a:rPr lang="1106"/>
                        <a:t>Notre</a:t>
                      </a:r>
                    </a:p>
                  </a:txBody>
                  <a:tcPr anchor="ctr"/>
                </a:tc>
                <a:tc>
                  <a:txBody>
                    <a:bodyPr/>
                    <a:lstStyle/>
                    <a:p>
                      <a:pPr algn="ctr">
                        <a:defRPr b="0" i="0"/>
                      </a:pPr>
                      <a:r>
                        <a:rPr lang="1106" sz="1800"/>
                        <a:t>Nuestro</a:t>
                      </a:r>
                      <a:endParaRPr lang="en-US"/>
                    </a:p>
                  </a:txBody>
                  <a:tcPr anchor="ctr"/>
                </a:tc>
                <a:tc>
                  <a:txBody>
                    <a:bodyPr/>
                    <a:lstStyle/>
                    <a:p>
                      <a:pPr algn="ctr">
                        <a:defRPr b="0" i="0"/>
                      </a:pPr>
                      <a:r>
                        <a:rPr lang="1106" sz="1800"/>
                        <a:t>Unser </a:t>
                      </a:r>
                      <a:endParaRPr lang="en-US"/>
                    </a:p>
                  </a:txBody>
                  <a:tcPr anchor="ctr"/>
                </a:tc>
                <a:tc>
                  <a:txBody>
                    <a:bodyPr/>
                    <a:lstStyle/>
                    <a:p>
                      <a:pPr algn="ctr">
                        <a:defRPr b="0" i="0"/>
                      </a:pPr>
                      <a:r>
                        <a:rPr lang="1106" dirty="0"/>
                        <a:t>Our</a:t>
                      </a:r>
                    </a:p>
                  </a:txBody>
                  <a:tcPr anchor="ctr"/>
                </a:tc>
                <a:extLst>
                  <a:ext uri="{0D108BD9-81ED-4DB2-BD59-A6C34878D82A}">
                    <a16:rowId xmlns:a16="http://schemas.microsoft.com/office/drawing/2014/main" val="4274468330"/>
                  </a:ext>
                </a:extLst>
              </a:tr>
            </a:tbl>
          </a:graphicData>
        </a:graphic>
      </p:graphicFrame>
    </p:spTree>
    <p:extLst>
      <p:ext uri="{BB962C8B-B14F-4D97-AF65-F5344CB8AC3E}">
        <p14:creationId xmlns:p14="http://schemas.microsoft.com/office/powerpoint/2010/main" val="377891893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36631-15D8-C649-847F-8E96BD8EEC60}"/>
              </a:ext>
            </a:extLst>
          </p:cNvPr>
          <p:cNvSpPr>
            <a:spLocks noGrp="1"/>
          </p:cNvSpPr>
          <p:nvPr>
            <p:ph type="title"/>
          </p:nvPr>
        </p:nvSpPr>
        <p:spPr/>
        <p:txBody>
          <a:bodyPr/>
          <a:lstStyle/>
          <a:p>
            <a:pPr>
              <a:defRPr b="0" i="0"/>
            </a:pPr>
            <a:r>
              <a:rPr lang="1106" dirty="0"/>
              <a:t>Trosolwg o</a:t>
            </a:r>
            <a:r>
              <a:rPr lang="en-GB" dirty="0"/>
              <a:t>’</a:t>
            </a:r>
            <a:r>
              <a:rPr lang="1106" dirty="0"/>
              <a:t>r gweithgareddau </a:t>
            </a:r>
          </a:p>
        </p:txBody>
      </p:sp>
      <p:graphicFrame>
        <p:nvGraphicFramePr>
          <p:cNvPr id="4" name="Table 4">
            <a:extLst>
              <a:ext uri="{FF2B5EF4-FFF2-40B4-BE49-F238E27FC236}">
                <a16:creationId xmlns:a16="http://schemas.microsoft.com/office/drawing/2014/main" id="{BB7ACE78-F7F7-3044-A2BF-5C176F6A57E3}"/>
              </a:ext>
            </a:extLst>
          </p:cNvPr>
          <p:cNvGraphicFramePr>
            <a:graphicFrameLocks noGrp="1"/>
          </p:cNvGraphicFramePr>
          <p:nvPr>
            <p:extLst>
              <p:ext uri="{D42A27DB-BD31-4B8C-83A1-F6EECF244321}">
                <p14:modId xmlns:p14="http://schemas.microsoft.com/office/powerpoint/2010/main" val="2075034115"/>
              </p:ext>
            </p:extLst>
          </p:nvPr>
        </p:nvGraphicFramePr>
        <p:xfrm>
          <a:off x="1084262" y="1695451"/>
          <a:ext cx="10269538" cy="3603625"/>
        </p:xfrm>
        <a:graphic>
          <a:graphicData uri="http://schemas.openxmlformats.org/drawingml/2006/table">
            <a:tbl>
              <a:tblPr firstRow="1" bandRow="1">
                <a:tableStyleId>{5940675A-B579-460E-94D1-54222C63F5DA}</a:tableStyleId>
              </a:tblPr>
              <a:tblGrid>
                <a:gridCol w="1927545">
                  <a:extLst>
                    <a:ext uri="{9D8B030D-6E8A-4147-A177-3AD203B41FA5}">
                      <a16:colId xmlns:a16="http://schemas.microsoft.com/office/drawing/2014/main" val="2709854541"/>
                    </a:ext>
                  </a:extLst>
                </a:gridCol>
                <a:gridCol w="8341993">
                  <a:extLst>
                    <a:ext uri="{9D8B030D-6E8A-4147-A177-3AD203B41FA5}">
                      <a16:colId xmlns:a16="http://schemas.microsoft.com/office/drawing/2014/main" val="809716588"/>
                    </a:ext>
                  </a:extLst>
                </a:gridCol>
              </a:tblGrid>
              <a:tr h="720725">
                <a:tc>
                  <a:txBody>
                    <a:bodyPr/>
                    <a:lstStyle/>
                    <a:p>
                      <a:pPr>
                        <a:defRPr b="0" i="0"/>
                      </a:pPr>
                      <a:r>
                        <a:rPr lang="1106" dirty="0"/>
                        <a:t>Gweithgaredd 1</a:t>
                      </a:r>
                    </a:p>
                  </a:txBody>
                  <a:tcPr/>
                </a:tc>
                <a:tc>
                  <a:txBody>
                    <a:bodyPr/>
                    <a:lstStyle/>
                    <a:p>
                      <a:pPr>
                        <a:defRPr b="0" i="0"/>
                      </a:pPr>
                      <a:r>
                        <a:rPr lang="1106"/>
                        <a:t>Hanes yr iaith Eingl Sacsonaidd (Hen Saesneg)</a:t>
                      </a:r>
                    </a:p>
                  </a:txBody>
                  <a:tcPr/>
                </a:tc>
                <a:extLst>
                  <a:ext uri="{0D108BD9-81ED-4DB2-BD59-A6C34878D82A}">
                    <a16:rowId xmlns:a16="http://schemas.microsoft.com/office/drawing/2014/main" val="1562841011"/>
                  </a:ext>
                </a:extLst>
              </a:tr>
              <a:tr h="720725">
                <a:tc>
                  <a:txBody>
                    <a:bodyPr/>
                    <a:lstStyle/>
                    <a:p>
                      <a:pPr>
                        <a:defRPr b="0" i="0"/>
                      </a:pPr>
                      <a:r>
                        <a:rPr lang="1106"/>
                        <a:t>Gweithgaredd 2</a:t>
                      </a:r>
                    </a:p>
                  </a:txBody>
                  <a:tcPr/>
                </a:tc>
                <a:tc>
                  <a:txBody>
                    <a:bodyPr/>
                    <a:lstStyle/>
                    <a:p>
                      <a:pPr>
                        <a:defRPr b="0" i="0"/>
                      </a:pPr>
                      <a:r>
                        <a:rPr lang="1106"/>
                        <a:t>Tebygrwydd a gwahaniaethau rhwng Hen Saesneg a </a:t>
                      </a:r>
                      <a:r>
                        <a:rPr lang="cy-GB"/>
                        <a:t>Saesneg Modern</a:t>
                      </a:r>
                      <a:r>
                        <a:rPr lang="1106"/>
                        <a:t> </a:t>
                      </a:r>
                    </a:p>
                  </a:txBody>
                  <a:tcPr/>
                </a:tc>
                <a:extLst>
                  <a:ext uri="{0D108BD9-81ED-4DB2-BD59-A6C34878D82A}">
                    <a16:rowId xmlns:a16="http://schemas.microsoft.com/office/drawing/2014/main" val="2317248838"/>
                  </a:ext>
                </a:extLst>
              </a:tr>
              <a:tr h="720725">
                <a:tc>
                  <a:txBody>
                    <a:bodyPr/>
                    <a:lstStyle/>
                    <a:p>
                      <a:pPr>
                        <a:defRPr b="0" i="0"/>
                      </a:pPr>
                      <a:r>
                        <a:rPr lang="1106"/>
                        <a:t>Gweithgaredd 3</a:t>
                      </a:r>
                    </a:p>
                  </a:txBody>
                  <a:tcPr/>
                </a:tc>
                <a:tc>
                  <a:txBody>
                    <a:bodyPr/>
                    <a:lstStyle/>
                    <a:p>
                      <a:pPr>
                        <a:defRPr b="0" i="0"/>
                      </a:pPr>
                      <a:r>
                        <a:rPr lang="1106"/>
                        <a:t>Cysylltiadau rhwng Hen Saesneg, </a:t>
                      </a:r>
                      <a:r>
                        <a:rPr lang="cy-GB"/>
                        <a:t>Saesneg Modern</a:t>
                      </a:r>
                      <a:r>
                        <a:rPr lang="1106"/>
                        <a:t> ac Almaeneg </a:t>
                      </a:r>
                    </a:p>
                  </a:txBody>
                  <a:tcPr/>
                </a:tc>
                <a:extLst>
                  <a:ext uri="{0D108BD9-81ED-4DB2-BD59-A6C34878D82A}">
                    <a16:rowId xmlns:a16="http://schemas.microsoft.com/office/drawing/2014/main" val="3973814892"/>
                  </a:ext>
                </a:extLst>
              </a:tr>
              <a:tr h="720725">
                <a:tc>
                  <a:txBody>
                    <a:bodyPr/>
                    <a:lstStyle/>
                    <a:p>
                      <a:pPr>
                        <a:defRPr b="0" i="0"/>
                      </a:pPr>
                      <a:r>
                        <a:rPr lang="1106"/>
                        <a:t>Gweithgaredd 4</a:t>
                      </a:r>
                    </a:p>
                  </a:txBody>
                  <a:tcPr/>
                </a:tc>
                <a:tc>
                  <a:txBody>
                    <a:bodyPr/>
                    <a:lstStyle/>
                    <a:p>
                      <a:pPr>
                        <a:defRPr b="0" i="0"/>
                      </a:pPr>
                      <a:r>
                        <a:rPr lang="1106" dirty="0"/>
                        <a:t>Etymoleg y gair</a:t>
                      </a:r>
                      <a:r>
                        <a:rPr lang="en-GB" dirty="0"/>
                        <a:t> ‘</a:t>
                      </a:r>
                      <a:r>
                        <a:rPr lang="1106" dirty="0"/>
                        <a:t>Tad</a:t>
                      </a:r>
                      <a:r>
                        <a:rPr lang="en-GB" dirty="0"/>
                        <a:t>’</a:t>
                      </a:r>
                      <a:endParaRPr lang="1106" dirty="0"/>
                    </a:p>
                  </a:txBody>
                  <a:tcPr/>
                </a:tc>
                <a:extLst>
                  <a:ext uri="{0D108BD9-81ED-4DB2-BD59-A6C34878D82A}">
                    <a16:rowId xmlns:a16="http://schemas.microsoft.com/office/drawing/2014/main" val="1909477512"/>
                  </a:ext>
                </a:extLst>
              </a:tr>
              <a:tr h="720725">
                <a:tc>
                  <a:txBody>
                    <a:bodyPr/>
                    <a:lstStyle/>
                    <a:p>
                      <a:pPr>
                        <a:defRPr b="0" i="0"/>
                      </a:pPr>
                      <a:r>
                        <a:rPr lang="1106"/>
                        <a:t>Gweithgaredd 5</a:t>
                      </a:r>
                    </a:p>
                  </a:txBody>
                  <a:tcPr/>
                </a:tc>
                <a:tc>
                  <a:txBody>
                    <a:bodyPr/>
                    <a:lstStyle/>
                    <a:p>
                      <a:pPr>
                        <a:defRPr b="0" i="0"/>
                      </a:pPr>
                      <a:r>
                        <a:rPr lang="1106"/>
                        <a:t>Cysylltiadau rhwng Ieithoedd </a:t>
                      </a:r>
                    </a:p>
                  </a:txBody>
                  <a:tcPr/>
                </a:tc>
                <a:extLst>
                  <a:ext uri="{0D108BD9-81ED-4DB2-BD59-A6C34878D82A}">
                    <a16:rowId xmlns:a16="http://schemas.microsoft.com/office/drawing/2014/main" val="2882048114"/>
                  </a:ext>
                </a:extLst>
              </a:tr>
            </a:tbl>
          </a:graphicData>
        </a:graphic>
      </p:graphicFrame>
    </p:spTree>
    <p:extLst>
      <p:ext uri="{BB962C8B-B14F-4D97-AF65-F5344CB8AC3E}">
        <p14:creationId xmlns:p14="http://schemas.microsoft.com/office/powerpoint/2010/main" val="121025036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112C6-4190-F548-8470-55E01A3DEDFA}"/>
              </a:ext>
            </a:extLst>
          </p:cNvPr>
          <p:cNvSpPr>
            <a:spLocks noGrp="1"/>
          </p:cNvSpPr>
          <p:nvPr>
            <p:ph type="title"/>
          </p:nvPr>
        </p:nvSpPr>
        <p:spPr/>
        <p:txBody>
          <a:bodyPr/>
          <a:lstStyle/>
          <a:p>
            <a:pPr>
              <a:defRPr b="0" i="0"/>
            </a:pPr>
            <a:r>
              <a:rPr lang="1106" u="sng"/>
              <a:t>Gweithgaredd 1</a:t>
            </a:r>
          </a:p>
        </p:txBody>
      </p:sp>
      <p:sp>
        <p:nvSpPr>
          <p:cNvPr id="3" name="Content Placeholder 2">
            <a:extLst>
              <a:ext uri="{FF2B5EF4-FFF2-40B4-BE49-F238E27FC236}">
                <a16:creationId xmlns:a16="http://schemas.microsoft.com/office/drawing/2014/main" id="{7B0C5464-3A5B-2B46-A809-4E2EE02C57C6}"/>
              </a:ext>
            </a:extLst>
          </p:cNvPr>
          <p:cNvSpPr>
            <a:spLocks noGrp="1"/>
          </p:cNvSpPr>
          <p:nvPr>
            <p:ph idx="1"/>
          </p:nvPr>
        </p:nvSpPr>
        <p:spPr/>
        <p:txBody>
          <a:bodyPr/>
          <a:lstStyle/>
          <a:p>
            <a:pPr>
              <a:defRPr b="0" i="0"/>
            </a:pPr>
            <a:r>
              <a:rPr lang="1106" dirty="0"/>
              <a:t>Dysgwch am hanes yr iaith Eingl</a:t>
            </a:r>
            <a:r>
              <a:rPr lang="en-GB" dirty="0"/>
              <a:t>-</a:t>
            </a:r>
            <a:r>
              <a:rPr lang="1106" dirty="0"/>
              <a:t>Sacson</a:t>
            </a:r>
            <a:r>
              <a:rPr lang="en-GB" dirty="0" err="1"/>
              <a:t>eg</a:t>
            </a:r>
            <a:r>
              <a:rPr lang="1106" dirty="0"/>
              <a:t> (Hen Saesneg)</a:t>
            </a:r>
          </a:p>
          <a:p>
            <a:endParaRPr lang="en-US" dirty="0"/>
          </a:p>
        </p:txBody>
      </p:sp>
    </p:spTree>
    <p:extLst>
      <p:ext uri="{BB962C8B-B14F-4D97-AF65-F5344CB8AC3E}">
        <p14:creationId xmlns:p14="http://schemas.microsoft.com/office/powerpoint/2010/main" val="137032504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D90F4-ED0B-0F40-98C9-9291FCB214D8}"/>
              </a:ext>
            </a:extLst>
          </p:cNvPr>
          <p:cNvSpPr>
            <a:spLocks noGrp="1"/>
          </p:cNvSpPr>
          <p:nvPr>
            <p:ph type="title"/>
          </p:nvPr>
        </p:nvSpPr>
        <p:spPr>
          <a:xfrm>
            <a:off x="838200" y="2833725"/>
            <a:ext cx="10515600" cy="1838288"/>
          </a:xfrm>
        </p:spPr>
        <p:txBody>
          <a:bodyPr>
            <a:noAutofit/>
          </a:bodyPr>
          <a:lstStyle/>
          <a:p>
            <a:pPr algn="ctr">
              <a:defRPr b="0" i="0"/>
            </a:pPr>
            <a:r>
              <a:rPr lang="1106" sz="1800" dirty="0">
                <a:solidFill>
                  <a:srgbClr val="FF0000"/>
                </a:solidFill>
                <a:latin typeface="+mn-lt"/>
              </a:rPr>
              <a:t>Fæder ure, ðu ðe eart on heofonum,</a:t>
            </a:r>
            <a:br>
              <a:rPr lang="1106" sz="1800" dirty="0">
                <a:solidFill>
                  <a:srgbClr val="FF0000"/>
                </a:solidFill>
                <a:latin typeface="+mn-lt"/>
              </a:rPr>
            </a:br>
            <a:r>
              <a:rPr lang="1106" sz="1800" i="1" dirty="0">
                <a:latin typeface="+mn-lt"/>
              </a:rPr>
              <a:t>Father our, thou that art in the heavens</a:t>
            </a:r>
            <a:r>
              <a:rPr lang="1106" sz="1800" i="0" dirty="0">
                <a:latin typeface="+mn-lt"/>
              </a:rPr>
              <a:t>,</a:t>
            </a:r>
            <a:br>
              <a:rPr lang="1106" sz="1800" i="0" dirty="0">
                <a:latin typeface="+mn-lt"/>
              </a:rPr>
            </a:br>
            <a:r>
              <a:rPr lang="1106" sz="1800" dirty="0">
                <a:solidFill>
                  <a:srgbClr val="FF0000"/>
                </a:solidFill>
                <a:latin typeface="+mn-lt"/>
              </a:rPr>
              <a:t>Si ðin nama gehalgod.</a:t>
            </a:r>
            <a:br>
              <a:rPr lang="1106" sz="1800" dirty="0">
                <a:solidFill>
                  <a:srgbClr val="FF0000"/>
                </a:solidFill>
                <a:latin typeface="+mn-lt"/>
              </a:rPr>
            </a:br>
            <a:r>
              <a:rPr lang="1106" sz="1800" i="1" dirty="0">
                <a:latin typeface="+mn-lt"/>
              </a:rPr>
              <a:t>be thy name hallowed.</a:t>
            </a:r>
            <a:br>
              <a:rPr lang="1106" sz="1800" i="0" dirty="0">
                <a:latin typeface="+mn-lt"/>
              </a:rPr>
            </a:br>
            <a:r>
              <a:rPr lang="1106" sz="1800" dirty="0">
                <a:solidFill>
                  <a:srgbClr val="FF0000"/>
                </a:solidFill>
                <a:latin typeface="+mn-lt"/>
              </a:rPr>
              <a:t>Tobecume ðin rice,</a:t>
            </a:r>
            <a:br>
              <a:rPr lang="1106" sz="1800" dirty="0">
                <a:solidFill>
                  <a:srgbClr val="FF0000"/>
                </a:solidFill>
                <a:latin typeface="+mn-lt"/>
              </a:rPr>
            </a:br>
            <a:r>
              <a:rPr lang="1106" sz="1800" i="1" dirty="0">
                <a:latin typeface="+mn-lt"/>
              </a:rPr>
              <a:t>may it come, thy kingdom</a:t>
            </a:r>
            <a:r>
              <a:rPr lang="1106" sz="1800" i="0" dirty="0">
                <a:latin typeface="+mn-lt"/>
              </a:rPr>
              <a:t>,</a:t>
            </a:r>
            <a:br>
              <a:rPr lang="1106" sz="1800" i="0" dirty="0">
                <a:latin typeface="+mn-lt"/>
              </a:rPr>
            </a:br>
            <a:r>
              <a:rPr lang="1106" sz="1800" dirty="0">
                <a:solidFill>
                  <a:srgbClr val="FF0000"/>
                </a:solidFill>
                <a:latin typeface="+mn-lt"/>
              </a:rPr>
              <a:t>Gewurde ðin willa on eorþan,</a:t>
            </a:r>
            <a:br>
              <a:rPr lang="1106" sz="1800" dirty="0">
                <a:latin typeface="+mn-lt"/>
              </a:rPr>
            </a:br>
            <a:r>
              <a:rPr lang="1106" sz="1800" i="1" dirty="0">
                <a:latin typeface="+mn-lt"/>
              </a:rPr>
              <a:t>may it be realised, thy will on the earth</a:t>
            </a:r>
            <a:r>
              <a:rPr lang="1106" sz="1800" dirty="0">
                <a:latin typeface="+mn-lt"/>
              </a:rPr>
              <a:t>,</a:t>
            </a:r>
            <a:br>
              <a:rPr lang="1106" sz="1800" dirty="0">
                <a:latin typeface="+mn-lt"/>
              </a:rPr>
            </a:br>
            <a:r>
              <a:rPr lang="1106" sz="1800" dirty="0">
                <a:solidFill>
                  <a:srgbClr val="FF0000"/>
                </a:solidFill>
                <a:latin typeface="+mn-lt"/>
              </a:rPr>
              <a:t>swa swa on heofonum.</a:t>
            </a:r>
            <a:br>
              <a:rPr lang="1106" sz="1800" dirty="0">
                <a:latin typeface="+mn-lt"/>
              </a:rPr>
            </a:br>
            <a:r>
              <a:rPr lang="1106" sz="1800" i="1" dirty="0">
                <a:latin typeface="+mn-lt"/>
              </a:rPr>
              <a:t>as also in the heavens</a:t>
            </a:r>
            <a:r>
              <a:rPr lang="1106" sz="1800" dirty="0">
                <a:latin typeface="+mn-lt"/>
              </a:rPr>
              <a:t>.</a:t>
            </a:r>
            <a:br>
              <a:rPr lang="1106" sz="1800" dirty="0">
                <a:latin typeface="+mn-lt"/>
              </a:rPr>
            </a:br>
            <a:r>
              <a:rPr lang="1106" sz="1800" dirty="0">
                <a:solidFill>
                  <a:srgbClr val="FF0000"/>
                </a:solidFill>
                <a:latin typeface="+mn-lt"/>
              </a:rPr>
              <a:t>Urne gedæghwamlican hlaf syle us todæg.</a:t>
            </a:r>
            <a:br>
              <a:rPr lang="1106" sz="1800" dirty="0">
                <a:solidFill>
                  <a:srgbClr val="FF0000"/>
                </a:solidFill>
                <a:latin typeface="+mn-lt"/>
              </a:rPr>
            </a:br>
            <a:r>
              <a:rPr lang="1106" sz="1800" i="1" dirty="0">
                <a:latin typeface="+mn-lt"/>
              </a:rPr>
              <a:t>Our daily loaf give us today</a:t>
            </a:r>
            <a:r>
              <a:rPr lang="1106" sz="1800" i="0" dirty="0">
                <a:latin typeface="+mn-lt"/>
              </a:rPr>
              <a:t>.</a:t>
            </a:r>
            <a:br>
              <a:rPr lang="1106" sz="1800" i="0" dirty="0">
                <a:latin typeface="+mn-lt"/>
              </a:rPr>
            </a:br>
            <a:r>
              <a:rPr lang="1106" sz="1800" dirty="0">
                <a:solidFill>
                  <a:srgbClr val="FF0000"/>
                </a:solidFill>
                <a:latin typeface="+mn-lt"/>
              </a:rPr>
              <a:t>And forgyf us ure gyltas,</a:t>
            </a:r>
            <a:br>
              <a:rPr lang="1106" sz="1800" dirty="0">
                <a:latin typeface="+mn-lt"/>
              </a:rPr>
            </a:br>
            <a:r>
              <a:rPr lang="1106" sz="1800" i="1" dirty="0">
                <a:latin typeface="+mn-lt"/>
              </a:rPr>
              <a:t>And forgive us our guilts</a:t>
            </a:r>
            <a:br>
              <a:rPr lang="1106" sz="1800" dirty="0">
                <a:latin typeface="+mn-lt"/>
              </a:rPr>
            </a:br>
            <a:r>
              <a:rPr lang="1106" sz="1800" dirty="0">
                <a:solidFill>
                  <a:srgbClr val="FF0000"/>
                </a:solidFill>
                <a:latin typeface="+mn-lt"/>
              </a:rPr>
              <a:t>swa swa we forgyfaþ urum gyltendum.</a:t>
            </a:r>
            <a:br>
              <a:rPr lang="1106" sz="1800" dirty="0">
                <a:latin typeface="+mn-lt"/>
              </a:rPr>
            </a:br>
            <a:r>
              <a:rPr lang="1106" sz="1800" i="1" dirty="0">
                <a:latin typeface="+mn-lt"/>
              </a:rPr>
              <a:t>as also we forgive those guilty towards us</a:t>
            </a:r>
            <a:r>
              <a:rPr lang="1106" sz="1800" dirty="0">
                <a:latin typeface="+mn-lt"/>
              </a:rPr>
              <a:t>.</a:t>
            </a:r>
            <a:br>
              <a:rPr lang="1106" sz="1800" dirty="0">
                <a:latin typeface="+mn-lt"/>
              </a:rPr>
            </a:br>
            <a:r>
              <a:rPr lang="1106" sz="1800" dirty="0">
                <a:solidFill>
                  <a:srgbClr val="FF0000"/>
                </a:solidFill>
                <a:latin typeface="+mn-lt"/>
              </a:rPr>
              <a:t>And ne gelæd ðu us on costnunge,</a:t>
            </a:r>
            <a:br>
              <a:rPr lang="1106" sz="1800" dirty="0">
                <a:latin typeface="+mn-lt"/>
              </a:rPr>
            </a:br>
            <a:r>
              <a:rPr lang="1106" sz="1800" i="1" dirty="0">
                <a:latin typeface="+mn-lt"/>
              </a:rPr>
              <a:t>And do not thou lead us into temptation</a:t>
            </a:r>
            <a:br>
              <a:rPr lang="1106" sz="1800" dirty="0">
                <a:latin typeface="+mn-lt"/>
              </a:rPr>
            </a:br>
            <a:r>
              <a:rPr lang="1106" sz="1800" dirty="0">
                <a:solidFill>
                  <a:srgbClr val="FF0000"/>
                </a:solidFill>
                <a:latin typeface="+mn-lt"/>
              </a:rPr>
              <a:t>ac alys us of yfele.</a:t>
            </a:r>
            <a:br>
              <a:rPr lang="1106" sz="1800" dirty="0">
                <a:latin typeface="+mn-lt"/>
              </a:rPr>
            </a:br>
            <a:r>
              <a:rPr lang="1106" sz="1800" i="1" dirty="0">
                <a:latin typeface="+mn-lt"/>
              </a:rPr>
              <a:t>But free us from evil.</a:t>
            </a:r>
            <a:br>
              <a:rPr lang="1106" sz="1800" dirty="0">
                <a:latin typeface="+mn-lt"/>
              </a:rPr>
            </a:br>
            <a:r>
              <a:rPr lang="1106" sz="1800" dirty="0">
                <a:solidFill>
                  <a:srgbClr val="FF0000"/>
                </a:solidFill>
                <a:latin typeface="+mn-lt"/>
              </a:rPr>
              <a:t>Soþlice.</a:t>
            </a:r>
            <a:br>
              <a:rPr lang="1106" sz="1800" dirty="0">
                <a:latin typeface="+mn-lt"/>
              </a:rPr>
            </a:br>
            <a:r>
              <a:rPr lang="1106" sz="1800" i="1" dirty="0">
                <a:latin typeface="+mn-lt"/>
              </a:rPr>
              <a:t>Amen.</a:t>
            </a:r>
            <a:br>
              <a:rPr lang="1106" sz="1800" dirty="0"/>
            </a:br>
            <a:br>
              <a:rPr lang="1106" sz="1800" dirty="0"/>
            </a:br>
            <a:r>
              <a:rPr lang="1106" sz="1800" dirty="0"/>
              <a:t>[Byddai</a:t>
            </a:r>
            <a:r>
              <a:rPr lang="en-GB" sz="1800" dirty="0"/>
              <a:t>’</a:t>
            </a:r>
            <a:r>
              <a:rPr lang="1106" sz="1800" dirty="0"/>
              <a:t>r seiniau a gynrychiolir gan </a:t>
            </a:r>
            <a:r>
              <a:rPr lang="1106" sz="1800" i="1" dirty="0"/>
              <a:t>ð </a:t>
            </a:r>
            <a:r>
              <a:rPr lang="1106" sz="1800" dirty="0"/>
              <a:t>(a elwir yn</a:t>
            </a:r>
            <a:r>
              <a:rPr lang="en-GB" sz="1800" dirty="0"/>
              <a:t> ‘</a:t>
            </a:r>
            <a:r>
              <a:rPr lang="1106" sz="1800" dirty="0"/>
              <a:t>eth</a:t>
            </a:r>
            <a:r>
              <a:rPr lang="en-GB" sz="1800" dirty="0"/>
              <a:t>’</a:t>
            </a:r>
            <a:r>
              <a:rPr lang="1106" sz="1800" dirty="0"/>
              <a:t>) a </a:t>
            </a:r>
            <a:r>
              <a:rPr lang="1106" sz="1800" i="1" dirty="0"/>
              <a:t>þ </a:t>
            </a:r>
            <a:r>
              <a:rPr lang="1106" sz="1800" dirty="0"/>
              <a:t>(a elwir yn</a:t>
            </a:r>
            <a:r>
              <a:rPr lang="en-GB" sz="1800" dirty="0"/>
              <a:t> ‘</a:t>
            </a:r>
            <a:r>
              <a:rPr lang="1106" sz="1800" dirty="0"/>
              <a:t>ddraenen</a:t>
            </a:r>
            <a:r>
              <a:rPr lang="en-GB" sz="1800" dirty="0"/>
              <a:t>’</a:t>
            </a:r>
            <a:r>
              <a:rPr lang="1106" sz="1800" dirty="0"/>
              <a:t>) yn cael eu cynrychioli </a:t>
            </a:r>
            <a:r>
              <a:rPr lang="1106" sz="1800"/>
              <a:t>mewn </a:t>
            </a:r>
            <a:r>
              <a:rPr lang="cy-GB" sz="1800"/>
              <a:t>Saesneg modern</a:t>
            </a:r>
            <a:r>
              <a:rPr lang="1106" sz="1800"/>
              <a:t> </a:t>
            </a:r>
            <a:r>
              <a:rPr lang="1106" sz="1800" dirty="0"/>
              <a:t>gan</a:t>
            </a:r>
            <a:r>
              <a:rPr lang="en-GB" sz="1800" dirty="0"/>
              <a:t> ‘</a:t>
            </a:r>
            <a:r>
              <a:rPr lang="1106" sz="1800" dirty="0"/>
              <a:t>th</a:t>
            </a:r>
            <a:r>
              <a:rPr lang="en-GB" sz="1800" dirty="0"/>
              <a:t>’</a:t>
            </a:r>
            <a:r>
              <a:rPr lang="1106" sz="1800" dirty="0"/>
              <a:t>] (Cyfieithiad Llythrennol yma) </a:t>
            </a:r>
            <a:br>
              <a:rPr lang="1106" sz="4800" dirty="0"/>
            </a:br>
            <a:endParaRPr lang="en-US" sz="4800" dirty="0"/>
          </a:p>
        </p:txBody>
      </p:sp>
    </p:spTree>
    <p:extLst>
      <p:ext uri="{BB962C8B-B14F-4D97-AF65-F5344CB8AC3E}">
        <p14:creationId xmlns:p14="http://schemas.microsoft.com/office/powerpoint/2010/main" val="238053006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13A8F16-64E0-4447-A892-7E3B2308B6E6}"/>
              </a:ext>
            </a:extLst>
          </p:cNvPr>
          <p:cNvGraphicFramePr>
            <a:graphicFrameLocks noGrp="1"/>
          </p:cNvGraphicFramePr>
          <p:nvPr>
            <p:extLst>
              <p:ext uri="{D42A27DB-BD31-4B8C-83A1-F6EECF244321}">
                <p14:modId xmlns:p14="http://schemas.microsoft.com/office/powerpoint/2010/main" val="4182205158"/>
              </p:ext>
            </p:extLst>
          </p:nvPr>
        </p:nvGraphicFramePr>
        <p:xfrm>
          <a:off x="423862" y="530860"/>
          <a:ext cx="11344275" cy="5796280"/>
        </p:xfrm>
        <a:graphic>
          <a:graphicData uri="http://schemas.openxmlformats.org/drawingml/2006/table">
            <a:tbl>
              <a:tblPr firstRow="1" bandRow="1">
                <a:tableStyleId>{5940675A-B579-460E-94D1-54222C63F5DA}</a:tableStyleId>
              </a:tblPr>
              <a:tblGrid>
                <a:gridCol w="3781425">
                  <a:extLst>
                    <a:ext uri="{9D8B030D-6E8A-4147-A177-3AD203B41FA5}">
                      <a16:colId xmlns:a16="http://schemas.microsoft.com/office/drawing/2014/main" val="2445841530"/>
                    </a:ext>
                  </a:extLst>
                </a:gridCol>
                <a:gridCol w="3781425">
                  <a:extLst>
                    <a:ext uri="{9D8B030D-6E8A-4147-A177-3AD203B41FA5}">
                      <a16:colId xmlns:a16="http://schemas.microsoft.com/office/drawing/2014/main" val="1609397577"/>
                    </a:ext>
                  </a:extLst>
                </a:gridCol>
                <a:gridCol w="3781425">
                  <a:extLst>
                    <a:ext uri="{9D8B030D-6E8A-4147-A177-3AD203B41FA5}">
                      <a16:colId xmlns:a16="http://schemas.microsoft.com/office/drawing/2014/main" val="874366003"/>
                    </a:ext>
                  </a:extLst>
                </a:gridCol>
              </a:tblGrid>
              <a:tr h="370840">
                <a:tc>
                  <a:txBody>
                    <a:bodyPr/>
                    <a:lstStyle/>
                    <a:p>
                      <a:pPr algn="ctr">
                        <a:defRPr b="0" i="0"/>
                      </a:pPr>
                      <a:r>
                        <a:rPr lang="1106" b="1"/>
                        <a:t>Hen Saesneg</a:t>
                      </a:r>
                    </a:p>
                  </a:txBody>
                  <a:tcPr>
                    <a:solidFill>
                      <a:schemeClr val="accent5">
                        <a:lumMod val="60000"/>
                        <a:lumOff val="40000"/>
                      </a:schemeClr>
                    </a:solidFill>
                  </a:tcPr>
                </a:tc>
                <a:tc>
                  <a:txBody>
                    <a:bodyPr/>
                    <a:lstStyle/>
                    <a:p>
                      <a:pPr algn="ctr">
                        <a:defRPr b="0" i="0"/>
                      </a:pPr>
                      <a:r>
                        <a:rPr lang="1106" b="1"/>
                        <a:t>Hen Saesneg ffonetig (Th)</a:t>
                      </a:r>
                    </a:p>
                  </a:txBody>
                  <a:tcPr>
                    <a:solidFill>
                      <a:schemeClr val="accent5">
                        <a:lumMod val="60000"/>
                        <a:lumOff val="40000"/>
                      </a:schemeClr>
                    </a:solidFill>
                  </a:tcPr>
                </a:tc>
                <a:tc>
                  <a:txBody>
                    <a:bodyPr/>
                    <a:lstStyle/>
                    <a:p>
                      <a:pPr algn="ctr">
                        <a:defRPr b="0" i="0"/>
                      </a:pPr>
                      <a:r>
                        <a:rPr lang="cy-GB" b="1"/>
                        <a:t>Saesneg Modern</a:t>
                      </a:r>
                      <a:endParaRPr lang="1106" b="1"/>
                    </a:p>
                  </a:txBody>
                  <a:tcPr>
                    <a:solidFill>
                      <a:schemeClr val="accent5">
                        <a:lumMod val="60000"/>
                        <a:lumOff val="40000"/>
                      </a:schemeClr>
                    </a:solidFill>
                  </a:tcPr>
                </a:tc>
                <a:extLst>
                  <a:ext uri="{0D108BD9-81ED-4DB2-BD59-A6C34878D82A}">
                    <a16:rowId xmlns:a16="http://schemas.microsoft.com/office/drawing/2014/main" val="3922151629"/>
                  </a:ext>
                </a:extLst>
              </a:tr>
              <a:tr h="370840">
                <a:tc>
                  <a:txBody>
                    <a:bodyPr/>
                    <a:lstStyle/>
                    <a:p>
                      <a:pPr>
                        <a:defRPr b="0" i="0"/>
                      </a:pPr>
                      <a:r>
                        <a:rPr lang="1106" sz="1800">
                          <a:solidFill>
                            <a:srgbClr val="FF0000"/>
                          </a:solidFill>
                          <a:latin typeface="+mn-lt"/>
                        </a:rPr>
                        <a:t>Fæder ure, ðu ðe eart on heofonum</a:t>
                      </a:r>
                      <a:endParaRPr lang="en-US"/>
                    </a:p>
                  </a:txBody>
                  <a:tcPr/>
                </a:tc>
                <a:tc>
                  <a:txBody>
                    <a:bodyPr/>
                    <a:lstStyle/>
                    <a:p>
                      <a:pPr>
                        <a:defRPr b="0" i="0"/>
                      </a:pPr>
                      <a:r>
                        <a:rPr lang="1106"/>
                        <a:t>Fairther ooray, thoothay airt on hairfonum</a:t>
                      </a:r>
                      <a:endParaRPr lang="en-US"/>
                    </a:p>
                  </a:txBody>
                  <a:tcPr/>
                </a:tc>
                <a:tc>
                  <a:txBody>
                    <a:bodyPr/>
                    <a:lstStyle/>
                    <a:p>
                      <a:pPr>
                        <a:defRPr b="0" i="0"/>
                      </a:pPr>
                      <a:r>
                        <a:rPr lang="1106">
                          <a:solidFill>
                            <a:srgbClr val="0070C0"/>
                          </a:solidFill>
                        </a:rPr>
                        <a:t>Our Father who art in Heaven</a:t>
                      </a:r>
                    </a:p>
                  </a:txBody>
                  <a:tcPr/>
                </a:tc>
                <a:extLst>
                  <a:ext uri="{0D108BD9-81ED-4DB2-BD59-A6C34878D82A}">
                    <a16:rowId xmlns:a16="http://schemas.microsoft.com/office/drawing/2014/main" val="4060010209"/>
                  </a:ext>
                </a:extLst>
              </a:tr>
              <a:tr h="370840">
                <a:tc>
                  <a:txBody>
                    <a:bodyPr/>
                    <a:lstStyle/>
                    <a:p>
                      <a:pPr>
                        <a:defRPr b="0" i="0"/>
                      </a:pPr>
                      <a:r>
                        <a:rPr lang="1106" sz="1800">
                          <a:solidFill>
                            <a:srgbClr val="FF0000"/>
                          </a:solidFill>
                          <a:latin typeface="+mn-lt"/>
                        </a:rPr>
                        <a:t>Si ðin nama gehalgod</a:t>
                      </a:r>
                      <a:endParaRPr lang="en-US"/>
                    </a:p>
                  </a:txBody>
                  <a:tcPr/>
                </a:tc>
                <a:tc>
                  <a:txBody>
                    <a:bodyPr/>
                    <a:lstStyle/>
                    <a:p>
                      <a:pPr>
                        <a:defRPr b="0" i="0"/>
                      </a:pPr>
                      <a:r>
                        <a:rPr lang="1106"/>
                        <a:t>Sea then Narmer yer halgodd</a:t>
                      </a:r>
                      <a:endParaRPr lang="en-US"/>
                    </a:p>
                  </a:txBody>
                  <a:tcPr/>
                </a:tc>
                <a:tc>
                  <a:txBody>
                    <a:bodyPr/>
                    <a:lstStyle/>
                    <a:p>
                      <a:pPr>
                        <a:defRPr b="0" i="0"/>
                      </a:pPr>
                      <a:r>
                        <a:rPr lang="1106">
                          <a:solidFill>
                            <a:srgbClr val="0070C0"/>
                          </a:solidFill>
                        </a:rPr>
                        <a:t>Hallowed be thy name</a:t>
                      </a:r>
                    </a:p>
                  </a:txBody>
                  <a:tcPr/>
                </a:tc>
                <a:extLst>
                  <a:ext uri="{0D108BD9-81ED-4DB2-BD59-A6C34878D82A}">
                    <a16:rowId xmlns:a16="http://schemas.microsoft.com/office/drawing/2014/main" val="3911431152"/>
                  </a:ext>
                </a:extLst>
              </a:tr>
              <a:tr h="370840">
                <a:tc>
                  <a:txBody>
                    <a:bodyPr/>
                    <a:lstStyle/>
                    <a:p>
                      <a:pPr>
                        <a:defRPr b="0" i="0"/>
                      </a:pPr>
                      <a:r>
                        <a:rPr lang="1106" sz="1800">
                          <a:solidFill>
                            <a:srgbClr val="FF0000"/>
                          </a:solidFill>
                          <a:latin typeface="+mn-lt"/>
                        </a:rPr>
                        <a:t>Tobecume ðin rice,</a:t>
                      </a:r>
                      <a:endParaRPr lang="en-US"/>
                    </a:p>
                  </a:txBody>
                  <a:tcPr/>
                </a:tc>
                <a:tc>
                  <a:txBody>
                    <a:bodyPr/>
                    <a:lstStyle/>
                    <a:p>
                      <a:pPr>
                        <a:defRPr b="0" i="0"/>
                      </a:pPr>
                      <a:r>
                        <a:rPr lang="1106"/>
                        <a:t>Torbeh comer theen reecher</a:t>
                      </a:r>
                      <a:endParaRPr lang="en-US"/>
                    </a:p>
                  </a:txBody>
                  <a:tcPr/>
                </a:tc>
                <a:tc>
                  <a:txBody>
                    <a:bodyPr/>
                    <a:lstStyle/>
                    <a:p>
                      <a:pPr>
                        <a:defRPr b="0" i="0"/>
                      </a:pPr>
                      <a:r>
                        <a:rPr lang="1106">
                          <a:solidFill>
                            <a:srgbClr val="0070C0"/>
                          </a:solidFill>
                        </a:rPr>
                        <a:t>Thy Kingdom come</a:t>
                      </a:r>
                    </a:p>
                  </a:txBody>
                  <a:tcPr/>
                </a:tc>
                <a:extLst>
                  <a:ext uri="{0D108BD9-81ED-4DB2-BD59-A6C34878D82A}">
                    <a16:rowId xmlns:a16="http://schemas.microsoft.com/office/drawing/2014/main" val="3044826640"/>
                  </a:ext>
                </a:extLst>
              </a:tr>
              <a:tr h="370840">
                <a:tc>
                  <a:txBody>
                    <a:bodyPr/>
                    <a:lstStyle/>
                    <a:p>
                      <a:pPr>
                        <a:defRPr b="0" i="0"/>
                      </a:pPr>
                      <a:r>
                        <a:rPr lang="1106" sz="1800">
                          <a:solidFill>
                            <a:srgbClr val="FF0000"/>
                          </a:solidFill>
                          <a:latin typeface="+mn-lt"/>
                        </a:rPr>
                        <a:t>Gewurde ðin willa on eorþan,</a:t>
                      </a:r>
                      <a:endParaRPr lang="en-US"/>
                    </a:p>
                  </a:txBody>
                  <a:tcPr/>
                </a:tc>
                <a:tc>
                  <a:txBody>
                    <a:bodyPr/>
                    <a:lstStyle/>
                    <a:p>
                      <a:pPr>
                        <a:defRPr b="0" i="0"/>
                      </a:pPr>
                      <a:r>
                        <a:rPr lang="1106"/>
                        <a:t>Yay woorther theen willah orn airthen</a:t>
                      </a:r>
                      <a:endParaRPr lang="en-US"/>
                    </a:p>
                  </a:txBody>
                  <a:tcPr/>
                </a:tc>
                <a:tc>
                  <a:txBody>
                    <a:bodyPr/>
                    <a:lstStyle/>
                    <a:p>
                      <a:pPr>
                        <a:defRPr b="0" i="0"/>
                      </a:pPr>
                      <a:r>
                        <a:rPr lang="1106">
                          <a:solidFill>
                            <a:srgbClr val="0070C0"/>
                          </a:solidFill>
                        </a:rPr>
                        <a:t>Thy will be done, on earth </a:t>
                      </a:r>
                    </a:p>
                  </a:txBody>
                  <a:tcPr/>
                </a:tc>
                <a:extLst>
                  <a:ext uri="{0D108BD9-81ED-4DB2-BD59-A6C34878D82A}">
                    <a16:rowId xmlns:a16="http://schemas.microsoft.com/office/drawing/2014/main" val="2765936054"/>
                  </a:ext>
                </a:extLst>
              </a:tr>
              <a:tr h="370840">
                <a:tc>
                  <a:txBody>
                    <a:bodyPr/>
                    <a:lstStyle/>
                    <a:p>
                      <a:pPr>
                        <a:defRPr b="0" i="0"/>
                      </a:pPr>
                      <a:r>
                        <a:rPr lang="1106" sz="1800">
                          <a:solidFill>
                            <a:srgbClr val="FF0000"/>
                          </a:solidFill>
                          <a:latin typeface="+mn-lt"/>
                        </a:rPr>
                        <a:t>swa swa on heofonum.</a:t>
                      </a:r>
                      <a:endParaRPr lang="en-US"/>
                    </a:p>
                  </a:txBody>
                  <a:tcPr/>
                </a:tc>
                <a:tc>
                  <a:txBody>
                    <a:bodyPr/>
                    <a:lstStyle/>
                    <a:p>
                      <a:pPr>
                        <a:defRPr b="0" i="0"/>
                      </a:pPr>
                      <a:r>
                        <a:rPr lang="1106"/>
                        <a:t>Swah swah on hairfonum</a:t>
                      </a:r>
                      <a:endParaRPr lang="en-US"/>
                    </a:p>
                  </a:txBody>
                  <a:tcPr/>
                </a:tc>
                <a:tc>
                  <a:txBody>
                    <a:bodyPr/>
                    <a:lstStyle/>
                    <a:p>
                      <a:pPr>
                        <a:defRPr b="0" i="0"/>
                      </a:pPr>
                      <a:r>
                        <a:rPr lang="1106">
                          <a:solidFill>
                            <a:srgbClr val="0070C0"/>
                          </a:solidFill>
                        </a:rPr>
                        <a:t>As it is in heaven. </a:t>
                      </a:r>
                    </a:p>
                  </a:txBody>
                  <a:tcPr/>
                </a:tc>
                <a:extLst>
                  <a:ext uri="{0D108BD9-81ED-4DB2-BD59-A6C34878D82A}">
                    <a16:rowId xmlns:a16="http://schemas.microsoft.com/office/drawing/2014/main" val="2260793661"/>
                  </a:ext>
                </a:extLst>
              </a:tr>
              <a:tr h="370840">
                <a:tc>
                  <a:txBody>
                    <a:bodyPr/>
                    <a:lstStyle/>
                    <a:p>
                      <a:pPr>
                        <a:defRPr b="0" i="0"/>
                      </a:pPr>
                      <a:r>
                        <a:rPr lang="1106" sz="1800">
                          <a:solidFill>
                            <a:srgbClr val="FF0000"/>
                          </a:solidFill>
                          <a:latin typeface="+mn-lt"/>
                        </a:rPr>
                        <a:t>Urne gedæghwamlican hlaf syle us todæg.</a:t>
                      </a:r>
                      <a:endParaRPr lang="en-US"/>
                    </a:p>
                  </a:txBody>
                  <a:tcPr/>
                </a:tc>
                <a:tc>
                  <a:txBody>
                    <a:bodyPr/>
                    <a:lstStyle/>
                    <a:p>
                      <a:pPr>
                        <a:defRPr b="0" i="0"/>
                      </a:pPr>
                      <a:r>
                        <a:rPr lang="1106"/>
                        <a:t>Oornay yeah die cwam llee chanllath sula oos toodie</a:t>
                      </a:r>
                      <a:endParaRPr lang="en-US"/>
                    </a:p>
                  </a:txBody>
                  <a:tcPr/>
                </a:tc>
                <a:tc>
                  <a:txBody>
                    <a:bodyPr/>
                    <a:lstStyle/>
                    <a:p>
                      <a:pPr>
                        <a:defRPr b="0" i="0"/>
                      </a:pPr>
                      <a:r>
                        <a:rPr lang="1106">
                          <a:solidFill>
                            <a:srgbClr val="0070C0"/>
                          </a:solidFill>
                        </a:rPr>
                        <a:t>Give us this day our daily bread. </a:t>
                      </a:r>
                    </a:p>
                  </a:txBody>
                  <a:tcPr/>
                </a:tc>
                <a:extLst>
                  <a:ext uri="{0D108BD9-81ED-4DB2-BD59-A6C34878D82A}">
                    <a16:rowId xmlns:a16="http://schemas.microsoft.com/office/drawing/2014/main" val="1831786257"/>
                  </a:ext>
                </a:extLst>
              </a:tr>
              <a:tr h="370840">
                <a:tc>
                  <a:txBody>
                    <a:bodyPr/>
                    <a:lstStyle/>
                    <a:p>
                      <a:pPr>
                        <a:defRPr b="0" i="0"/>
                      </a:pPr>
                      <a:r>
                        <a:rPr lang="1106" sz="1800">
                          <a:solidFill>
                            <a:srgbClr val="FF0000"/>
                          </a:solidFill>
                          <a:latin typeface="+mn-lt"/>
                        </a:rPr>
                        <a:t>And forgyf us ure gyltas,</a:t>
                      </a:r>
                      <a:endParaRPr lang="en-US"/>
                    </a:p>
                  </a:txBody>
                  <a:tcPr/>
                </a:tc>
                <a:tc>
                  <a:txBody>
                    <a:bodyPr/>
                    <a:lstStyle/>
                    <a:p>
                      <a:pPr>
                        <a:defRPr b="0" i="0"/>
                      </a:pPr>
                      <a:r>
                        <a:rPr lang="1106"/>
                        <a:t>Und forgive oos oora guiltas</a:t>
                      </a:r>
                      <a:endParaRPr lang="en-US"/>
                    </a:p>
                  </a:txBody>
                  <a:tcPr/>
                </a:tc>
                <a:tc>
                  <a:txBody>
                    <a:bodyPr/>
                    <a:lstStyle/>
                    <a:p>
                      <a:pPr>
                        <a:defRPr b="0" i="0"/>
                      </a:pPr>
                      <a:r>
                        <a:rPr lang="1106">
                          <a:solidFill>
                            <a:srgbClr val="0070C0"/>
                          </a:solidFill>
                        </a:rPr>
                        <a:t>And forgive us our trespasses</a:t>
                      </a:r>
                    </a:p>
                  </a:txBody>
                  <a:tcPr/>
                </a:tc>
                <a:extLst>
                  <a:ext uri="{0D108BD9-81ED-4DB2-BD59-A6C34878D82A}">
                    <a16:rowId xmlns:a16="http://schemas.microsoft.com/office/drawing/2014/main" val="3956521423"/>
                  </a:ext>
                </a:extLst>
              </a:tr>
              <a:tr h="370840">
                <a:tc>
                  <a:txBody>
                    <a:bodyPr/>
                    <a:lstStyle/>
                    <a:p>
                      <a:pPr>
                        <a:defRPr b="0" i="0"/>
                      </a:pPr>
                      <a:r>
                        <a:rPr lang="1106" sz="1800">
                          <a:solidFill>
                            <a:srgbClr val="FF0000"/>
                          </a:solidFill>
                          <a:latin typeface="+mn-lt"/>
                        </a:rPr>
                        <a:t>swa swa we forgyfaþ urum gyltendum.</a:t>
                      </a:r>
                      <a:endParaRPr lang="en-US"/>
                    </a:p>
                  </a:txBody>
                  <a:tcPr/>
                </a:tc>
                <a:tc>
                  <a:txBody>
                    <a:bodyPr/>
                    <a:lstStyle/>
                    <a:p>
                      <a:pPr>
                        <a:defRPr b="0" i="0"/>
                      </a:pPr>
                      <a:r>
                        <a:rPr lang="1106"/>
                        <a:t>Swah swah way forgiveth oorem guiltendum</a:t>
                      </a:r>
                      <a:endParaRPr lang="en-US"/>
                    </a:p>
                  </a:txBody>
                  <a:tcPr/>
                </a:tc>
                <a:tc>
                  <a:txBody>
                    <a:bodyPr/>
                    <a:lstStyle/>
                    <a:p>
                      <a:pPr>
                        <a:defRPr b="0" i="0"/>
                      </a:pPr>
                      <a:r>
                        <a:rPr lang="1106">
                          <a:solidFill>
                            <a:srgbClr val="0070C0"/>
                          </a:solidFill>
                        </a:rPr>
                        <a:t>As we forgive those who trespass against us</a:t>
                      </a:r>
                    </a:p>
                  </a:txBody>
                  <a:tcPr/>
                </a:tc>
                <a:extLst>
                  <a:ext uri="{0D108BD9-81ED-4DB2-BD59-A6C34878D82A}">
                    <a16:rowId xmlns:a16="http://schemas.microsoft.com/office/drawing/2014/main" val="3368819128"/>
                  </a:ext>
                </a:extLst>
              </a:tr>
              <a:tr h="370840">
                <a:tc>
                  <a:txBody>
                    <a:bodyPr/>
                    <a:lstStyle/>
                    <a:p>
                      <a:pPr>
                        <a:defRPr b="0" i="0"/>
                      </a:pPr>
                      <a:r>
                        <a:rPr lang="1106" sz="1800">
                          <a:solidFill>
                            <a:srgbClr val="FF0000"/>
                          </a:solidFill>
                          <a:latin typeface="+mn-lt"/>
                        </a:rPr>
                        <a:t>And ne gelæd ðu us on costnunge,</a:t>
                      </a:r>
                      <a:endParaRPr lang="en-US"/>
                    </a:p>
                  </a:txBody>
                  <a:tcPr/>
                </a:tc>
                <a:tc>
                  <a:txBody>
                    <a:bodyPr/>
                    <a:lstStyle/>
                    <a:p>
                      <a:pPr>
                        <a:defRPr b="0" i="0"/>
                      </a:pPr>
                      <a:r>
                        <a:rPr lang="1106"/>
                        <a:t>Und nay yerlaider thoo oos oon cosnoonger</a:t>
                      </a:r>
                      <a:endParaRPr lang="en-US"/>
                    </a:p>
                  </a:txBody>
                  <a:tcPr/>
                </a:tc>
                <a:tc>
                  <a:txBody>
                    <a:bodyPr/>
                    <a:lstStyle/>
                    <a:p>
                      <a:pPr>
                        <a:defRPr b="0" i="0"/>
                      </a:pPr>
                      <a:r>
                        <a:rPr lang="1106">
                          <a:solidFill>
                            <a:srgbClr val="0070C0"/>
                          </a:solidFill>
                        </a:rPr>
                        <a:t>And lead us not into temptation</a:t>
                      </a:r>
                    </a:p>
                  </a:txBody>
                  <a:tcPr/>
                </a:tc>
                <a:extLst>
                  <a:ext uri="{0D108BD9-81ED-4DB2-BD59-A6C34878D82A}">
                    <a16:rowId xmlns:a16="http://schemas.microsoft.com/office/drawing/2014/main" val="761766012"/>
                  </a:ext>
                </a:extLst>
              </a:tr>
              <a:tr h="370840">
                <a:tc>
                  <a:txBody>
                    <a:bodyPr/>
                    <a:lstStyle/>
                    <a:p>
                      <a:pPr>
                        <a:defRPr b="0" i="0"/>
                      </a:pPr>
                      <a:r>
                        <a:rPr lang="1106" sz="1800">
                          <a:solidFill>
                            <a:srgbClr val="FF0000"/>
                          </a:solidFill>
                          <a:latin typeface="+mn-lt"/>
                        </a:rPr>
                        <a:t>ac alys us of yfele.</a:t>
                      </a:r>
                      <a:endParaRPr lang="en-US"/>
                    </a:p>
                  </a:txBody>
                  <a:tcPr/>
                </a:tc>
                <a:tc>
                  <a:txBody>
                    <a:bodyPr/>
                    <a:lstStyle/>
                    <a:p>
                      <a:pPr>
                        <a:defRPr b="0" i="0"/>
                      </a:pPr>
                      <a:r>
                        <a:rPr lang="1106"/>
                        <a:t>Ac aloos us orf oofelah</a:t>
                      </a:r>
                      <a:endParaRPr lang="en-US"/>
                    </a:p>
                  </a:txBody>
                  <a:tcPr/>
                </a:tc>
                <a:tc>
                  <a:txBody>
                    <a:bodyPr/>
                    <a:lstStyle/>
                    <a:p>
                      <a:pPr>
                        <a:defRPr b="0" i="0"/>
                      </a:pPr>
                      <a:r>
                        <a:rPr lang="1106">
                          <a:solidFill>
                            <a:srgbClr val="0070C0"/>
                          </a:solidFill>
                        </a:rPr>
                        <a:t>But deliver us from evil</a:t>
                      </a:r>
                    </a:p>
                  </a:txBody>
                  <a:tcPr/>
                </a:tc>
                <a:extLst>
                  <a:ext uri="{0D108BD9-81ED-4DB2-BD59-A6C34878D82A}">
                    <a16:rowId xmlns:a16="http://schemas.microsoft.com/office/drawing/2014/main" val="3568376860"/>
                  </a:ext>
                </a:extLst>
              </a:tr>
              <a:tr h="370840">
                <a:tc>
                  <a:txBody>
                    <a:bodyPr/>
                    <a:lstStyle/>
                    <a:p>
                      <a:pPr>
                        <a:defRPr b="0" i="0"/>
                      </a:pPr>
                      <a:r>
                        <a:rPr lang="1106" sz="1800">
                          <a:solidFill>
                            <a:srgbClr val="FF0000"/>
                          </a:solidFill>
                          <a:latin typeface="+mn-lt"/>
                        </a:rPr>
                        <a:t>Soþlice.</a:t>
                      </a:r>
                      <a:endParaRPr lang="en-US"/>
                    </a:p>
                  </a:txBody>
                  <a:tcPr/>
                </a:tc>
                <a:tc>
                  <a:txBody>
                    <a:bodyPr/>
                    <a:lstStyle/>
                    <a:p>
                      <a:pPr>
                        <a:defRPr b="0" i="0"/>
                      </a:pPr>
                      <a:r>
                        <a:rPr lang="1106"/>
                        <a:t>Sothleecheh</a:t>
                      </a:r>
                      <a:endParaRPr lang="en-US"/>
                    </a:p>
                  </a:txBody>
                  <a:tcPr/>
                </a:tc>
                <a:tc>
                  <a:txBody>
                    <a:bodyPr/>
                    <a:lstStyle/>
                    <a:p>
                      <a:pPr>
                        <a:defRPr b="0" i="0"/>
                      </a:pPr>
                      <a:r>
                        <a:rPr lang="1106">
                          <a:solidFill>
                            <a:srgbClr val="0070C0"/>
                          </a:solidFill>
                        </a:rPr>
                        <a:t>For thine is the kingdom, the power and the glory, forever and ever, Amen</a:t>
                      </a:r>
                    </a:p>
                  </a:txBody>
                  <a:tcPr/>
                </a:tc>
                <a:extLst>
                  <a:ext uri="{0D108BD9-81ED-4DB2-BD59-A6C34878D82A}">
                    <a16:rowId xmlns:a16="http://schemas.microsoft.com/office/drawing/2014/main" val="1320665638"/>
                  </a:ext>
                </a:extLst>
              </a:tr>
            </a:tbl>
          </a:graphicData>
        </a:graphic>
      </p:graphicFrame>
    </p:spTree>
    <p:extLst>
      <p:ext uri="{BB962C8B-B14F-4D97-AF65-F5344CB8AC3E}">
        <p14:creationId xmlns:p14="http://schemas.microsoft.com/office/powerpoint/2010/main" val="135322617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4C9EC-A1B7-1447-AAA3-C5CBB331598D}"/>
              </a:ext>
            </a:extLst>
          </p:cNvPr>
          <p:cNvSpPr>
            <a:spLocks noGrp="1"/>
          </p:cNvSpPr>
          <p:nvPr>
            <p:ph type="title"/>
          </p:nvPr>
        </p:nvSpPr>
        <p:spPr/>
        <p:txBody>
          <a:bodyPr/>
          <a:lstStyle/>
          <a:p>
            <a:pPr>
              <a:defRPr b="0" i="0"/>
            </a:pPr>
            <a:r>
              <a:rPr lang="1106"/>
              <a:t>Pwy oedd yn siarad Hen Saesneg?</a:t>
            </a:r>
          </a:p>
        </p:txBody>
      </p:sp>
      <p:sp>
        <p:nvSpPr>
          <p:cNvPr id="3" name="Content Placeholder 2">
            <a:extLst>
              <a:ext uri="{FF2B5EF4-FFF2-40B4-BE49-F238E27FC236}">
                <a16:creationId xmlns:a16="http://schemas.microsoft.com/office/drawing/2014/main" id="{DFA9B1DF-7DA8-174A-B7C8-B7BDBDF23442}"/>
              </a:ext>
            </a:extLst>
          </p:cNvPr>
          <p:cNvSpPr>
            <a:spLocks noGrp="1"/>
          </p:cNvSpPr>
          <p:nvPr>
            <p:ph idx="1"/>
          </p:nvPr>
        </p:nvSpPr>
        <p:spPr/>
        <p:txBody>
          <a:bodyPr/>
          <a:lstStyle/>
          <a:p>
            <a:pPr>
              <a:defRPr b="0" i="0"/>
            </a:pPr>
            <a:r>
              <a:rPr lang="1106" dirty="0"/>
              <a:t>Yr Eingl-Sacsoniaid!</a:t>
            </a:r>
          </a:p>
        </p:txBody>
      </p:sp>
      <p:pic>
        <p:nvPicPr>
          <p:cNvPr id="1026" name="Picture 2" descr="Britain Clip Art by Phillip Martin, Anglo-Saxons">
            <a:extLst>
              <a:ext uri="{FF2B5EF4-FFF2-40B4-BE49-F238E27FC236}">
                <a16:creationId xmlns:a16="http://schemas.microsoft.com/office/drawing/2014/main" id="{7817CD0E-B7A9-6548-96D0-3DD5888B60A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08856" y="1323975"/>
            <a:ext cx="5544944"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01745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8.04.09"/>
  <p:tag name="AS_TITLE" val="Aspose.Slides for .NET 4.0 Client Profile"/>
  <p:tag name="AS_VERSION" val="18.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3FA6C4A14BE2447933E9F1A505D1A6F" ma:contentTypeVersion="2" ma:contentTypeDescription="Create a new document." ma:contentTypeScope="" ma:versionID="73f726fda2cfa4f723e0c9c5f2ecc70a">
  <xsd:schema xmlns:xsd="http://www.w3.org/2001/XMLSchema" xmlns:xs="http://www.w3.org/2001/XMLSchema" xmlns:p="http://schemas.microsoft.com/office/2006/metadata/properties" xmlns:ns2="765648d1-a21b-4d1a-a610-ac1d61b6c53f" targetNamespace="http://schemas.microsoft.com/office/2006/metadata/properties" ma:root="true" ma:fieldsID="98046055d14e86453ee9979e7935b854" ns2:_="">
    <xsd:import namespace="765648d1-a21b-4d1a-a610-ac1d61b6c53f"/>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5648d1-a21b-4d1a-a610-ac1d61b6c5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5892C2-CA98-4558-A0CB-0EC0E016DA7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42FCD22-A6B7-4125-A569-4776001BF0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5648d1-a21b-4d1a-a610-ac1d61b6c5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A715E80-8845-42C6-9EB7-B4315470A8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1661</TotalTime>
  <Words>2685</Words>
  <Application>Microsoft Office PowerPoint</Application>
  <PresentationFormat>Widescreen</PresentationFormat>
  <Paragraphs>374</Paragraphs>
  <Slides>43</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Calibri Light</vt:lpstr>
      <vt:lpstr>charter</vt:lpstr>
      <vt:lpstr>Office Theme</vt:lpstr>
      <vt:lpstr>Gweddi’r Arglwydd</vt:lpstr>
      <vt:lpstr>PowerPoint Presentation</vt:lpstr>
      <vt:lpstr>PowerPoint Presentation</vt:lpstr>
      <vt:lpstr>PowerPoint Presentation</vt:lpstr>
      <vt:lpstr>Trosolwg o’r gweithgareddau </vt:lpstr>
      <vt:lpstr>Gweithgaredd 1</vt:lpstr>
      <vt:lpstr>Fæder ure, ðu ðe eart on heofonum, Father our, thou that art in the heavens, Si ðin nama gehalgod. be thy name hallowed. Tobecume ðin rice, may it come, thy kingdom, Gewurde ðin willa on eorþan, may it be realised, thy will on the earth, swa swa on heofonum. as also in the heavens. Urne gedæghwamlican hlaf syle us todæg. Our daily loaf give us today. And forgyf us ure gyltas, And forgive us our guilts swa swa we forgyfaþ urum gyltendum. as also we forgive those guilty towards us. And ne gelæd ðu us on costnunge, And do not thou lead us into temptation ac alys us of yfele. But free us from evil. Soþlice. Amen.  [Byddai’r seiniau a gynrychiolir gan ð (a elwir yn ‘eth’) a þ (a elwir yn ‘ddraenen’) yn cael eu cynrychioli mewn Saesneg modern gan ‘th’] (Cyfieithiad Llythrennol yma)  </vt:lpstr>
      <vt:lpstr>PowerPoint Presentation</vt:lpstr>
      <vt:lpstr>Pwy oedd yn siarad Hen Saesneg?</vt:lpstr>
      <vt:lpstr>Pwy oedd yr Eingl-Sacsoniaid?</vt:lpstr>
      <vt:lpstr>PowerPoint Presentation</vt:lpstr>
      <vt:lpstr>PowerPoint Presentation</vt:lpstr>
      <vt:lpstr>PowerPoint Presentation</vt:lpstr>
      <vt:lpstr>PowerPoint Presentation</vt:lpstr>
      <vt:lpstr>PowerPoint Presentation</vt:lpstr>
      <vt:lpstr>O ble ddaeth yr iaith Eingl-Sacsoneg?</vt:lpstr>
      <vt:lpstr>Gweithgaredd 2</vt:lpstr>
      <vt:lpstr>Fæder ure, ðu ðe eart on heofonum, Father our, thou that art in the heavens, Si ðin nama gehalgod. be thy name hallowed. Tobecume ðin rice, may it come, thy kingdom, Gewurde ðin willa on eorþan, may it be realised, thy will on the earth, swa swa on heofonum. as also in the heavens. Urne gedæghwamlican hlaf syle us todæg. Our daily loaf give us today. And forgyf us ure gyltas, And forgive us our guilts swa swa we forgyfaþ urum gyltendum. as also we forgive those guilty towards us. And ne gelæd ðu us on costnunge, And do not thou lead us into temptation ac alys us of yfele. But free us from evil. Soþlice. Verily.  [Byddai’r seiniau a gynrychiolir gan ð (a elwir yn ‘eth’) a þ (a elwir yn ‘ddraenen’) yn cael eu cynrychioli mewn Saesneg modern gan ‘th’] (Cyfieithiad llythrennol yma)  </vt:lpstr>
      <vt:lpstr>Gadewch i ni edrych ar rai o’r geiriau o Weddi’r Arglwydd</vt:lpstr>
      <vt:lpstr>PowerPoint Presentation</vt:lpstr>
      <vt:lpstr>Hen Saesneg (Eingl-Sacsoneg)</vt:lpstr>
      <vt:lpstr>Geiriau o’r Hen Saesneg – Allwch chi ddod o hyd i beth mae’r rhain yn ei olygu mewn Saesneg Modern? </vt:lpstr>
      <vt:lpstr>Geiriau o’r Hen Saesneg – mewn Saesneg Modern</vt:lpstr>
      <vt:lpstr>PowerPoint Presentation</vt:lpstr>
      <vt:lpstr>PowerPoint Presentation</vt:lpstr>
      <vt:lpstr>Gweithgaredd 3</vt:lpstr>
      <vt:lpstr>Cysylltiad ag Almaeneg?</vt:lpstr>
      <vt:lpstr>PowerPoint Presentation</vt:lpstr>
      <vt:lpstr>PowerPoint Presentation</vt:lpstr>
      <vt:lpstr>PowerPoint Presentation</vt:lpstr>
      <vt:lpstr>Cytrasau</vt:lpstr>
      <vt:lpstr>PowerPoint Presentation</vt:lpstr>
      <vt:lpstr>PowerPoint Presentation</vt:lpstr>
      <vt:lpstr>Gweithgaredd 4</vt:lpstr>
      <vt:lpstr>PowerPoint Presentation</vt:lpstr>
      <vt:lpstr>PowerPoint Presentation</vt:lpstr>
      <vt:lpstr>Gweithgaredd 5</vt:lpstr>
      <vt:lpstr>Ffrangeg</vt:lpstr>
      <vt:lpstr>Sbaeneg</vt:lpstr>
      <vt:lpstr>Almaeneg</vt:lpstr>
      <vt:lpstr>Cymraeg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Lord’s Prayer</dc:title>
  <dc:creator>C Fisher (Llansannor CiW Primary School)</dc:creator>
  <cp:lastModifiedBy>Morteo, Rebecca</cp:lastModifiedBy>
  <cp:revision>37</cp:revision>
  <dcterms:created xsi:type="dcterms:W3CDTF">2021-08-17T14:34:06Z</dcterms:created>
  <dcterms:modified xsi:type="dcterms:W3CDTF">2021-11-04T18:06:52Z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0x010100C3FA6C4A14BE2447933E9F1A505D1A6F</vt:lpwstr>
  </property>
</Properties>
</file>